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2"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9144000"/>
  <p:notesSz cx="6858000" cy="9144000"/>
  <p:embeddedFontLst>
    <p:embeddedFont>
      <p:font typeface="Arial Narrow"/>
      <p:regular r:id="rId23"/>
      <p:bold r:id="rId24"/>
      <p:italic r:id="rId25"/>
      <p:boldItalic r:id="rId26"/>
    </p:embeddedFont>
    <p:embeddedFont>
      <p:font typeface="Montserra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24833C9-93BF-4249-A085-5C0E2303D255}">
  <a:tblStyle styleId="{F24833C9-93BF-4249-A085-5C0E2303D2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ArialNarrow-bold.fntdata"/><Relationship Id="rId23" Type="http://schemas.openxmlformats.org/officeDocument/2006/relationships/font" Target="fonts/ArialNarrow-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ArialNarrow-boldItalic.fntdata"/><Relationship Id="rId25" Type="http://schemas.openxmlformats.org/officeDocument/2006/relationships/font" Target="fonts/ArialNarrow-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Montserrat-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Montserrat-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cymD3nh_O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a6d4002a8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a6d4002a8_1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3" name="Google Shape;153;g5a6d4002a8_1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a6d4002a8_1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a6d4002a8_1_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2: Just Say ‘No’</a:t>
            </a:r>
            <a:r>
              <a:rPr b="1" lang="en-US">
                <a:latin typeface="Arial"/>
                <a:ea typeface="Arial"/>
                <a:cs typeface="Arial"/>
                <a:sym typeface="Arial"/>
              </a:rPr>
              <a:t> (15 min.)</a:t>
            </a:r>
            <a:endParaRPr b="1" u="sng">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r>
              <a:rPr lang="en-US">
                <a:solidFill>
                  <a:srgbClr val="3C4043"/>
                </a:solidFill>
                <a:highlight>
                  <a:srgbClr val="FFFFFF"/>
                </a:highlight>
                <a:latin typeface="Arial"/>
                <a:ea typeface="Arial"/>
                <a:cs typeface="Arial"/>
                <a:sym typeface="Arial"/>
              </a:rPr>
              <a:t>Refusal skills are a set of skills designed to help people avoid participating in high-risk behaviors. </a:t>
            </a:r>
            <a:endParaRPr>
              <a:solidFill>
                <a:srgbClr val="3C4043"/>
              </a:solidFill>
              <a:highlight>
                <a:srgbClr val="FFFFFF"/>
              </a:highlight>
              <a:latin typeface="Arial"/>
              <a:ea typeface="Arial"/>
              <a:cs typeface="Arial"/>
              <a:sym typeface="Arial"/>
            </a:endParaRPr>
          </a:p>
          <a:p>
            <a:pPr indent="0" lvl="0" marL="0" rtl="0" algn="l">
              <a:spcBef>
                <a:spcPts val="360"/>
              </a:spcBef>
              <a:spcAft>
                <a:spcPts val="0"/>
              </a:spcAft>
              <a:buNone/>
            </a:pPr>
            <a:r>
              <a:rPr lang="en-US">
                <a:solidFill>
                  <a:srgbClr val="3C4043"/>
                </a:solidFill>
                <a:highlight>
                  <a:srgbClr val="FFFFFF"/>
                </a:highlight>
                <a:latin typeface="Arial"/>
                <a:ea typeface="Arial"/>
                <a:cs typeface="Arial"/>
                <a:sym typeface="Arial"/>
              </a:rPr>
              <a:t>Exit strategies are pre-planned means of removing yourself from a situation that is likely to become difficult or unpleasant</a:t>
            </a:r>
            <a:endParaRPr>
              <a:solidFill>
                <a:srgbClr val="3C4043"/>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3C4043"/>
              </a:solidFill>
              <a:highlight>
                <a:srgbClr val="FFFFFF"/>
              </a:highlight>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Responsible decision-making - analyzing situations, evaluating, reflecting</a:t>
            </a:r>
            <a:endParaRPr>
              <a:solidFill>
                <a:srgbClr val="3C4043"/>
              </a:solidFill>
              <a:highlight>
                <a:srgbClr val="FFFFFF"/>
              </a:highlight>
              <a:latin typeface="Arial"/>
              <a:ea typeface="Arial"/>
              <a:cs typeface="Arial"/>
              <a:sym typeface="Arial"/>
            </a:endParaRPr>
          </a:p>
        </p:txBody>
      </p:sp>
      <p:sp>
        <p:nvSpPr>
          <p:cNvPr id="220" name="Google Shape;220;g5a6d4002a8_1_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a6d4002a8_1_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a6d4002a8_1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2: Just Say ‘No’</a:t>
            </a:r>
            <a:r>
              <a:rPr b="1" lang="en-US">
                <a:latin typeface="Arial"/>
                <a:ea typeface="Arial"/>
                <a:cs typeface="Arial"/>
                <a:sym typeface="Arial"/>
              </a:rPr>
              <a:t> (15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What are some situations and places in which you may be offered an e-cigarette? For example, in </a:t>
            </a:r>
            <a:r>
              <a:rPr lang="en-US">
                <a:latin typeface="Arial"/>
                <a:ea typeface="Arial"/>
                <a:cs typeface="Arial"/>
                <a:sym typeface="Arial"/>
              </a:rPr>
              <a:t>the</a:t>
            </a:r>
            <a:r>
              <a:rPr lang="en-US">
                <a:latin typeface="Arial"/>
                <a:ea typeface="Arial"/>
                <a:cs typeface="Arial"/>
                <a:sym typeface="Arial"/>
              </a:rPr>
              <a:t> </a:t>
            </a:r>
            <a:r>
              <a:rPr lang="en-US">
                <a:latin typeface="Arial"/>
                <a:ea typeface="Arial"/>
                <a:cs typeface="Arial"/>
                <a:sym typeface="Arial"/>
              </a:rPr>
              <a:t>school</a:t>
            </a:r>
            <a:r>
              <a:rPr lang="en-US">
                <a:latin typeface="Arial"/>
                <a:ea typeface="Arial"/>
                <a:cs typeface="Arial"/>
                <a:sym typeface="Arial"/>
              </a:rPr>
              <a:t> bathroom, locker room, in class, at at party.</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Record </a:t>
            </a:r>
            <a:r>
              <a:rPr lang="en-US">
                <a:latin typeface="Arial"/>
                <a:ea typeface="Arial"/>
                <a:cs typeface="Arial"/>
                <a:sym typeface="Arial"/>
              </a:rPr>
              <a:t>situations and places on the board or scratch paper.</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With your group, you will brainstorm smart exit strategies/refusals to use when offered an e-cigarette. Record the strategies on scratch paper.</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a:t>
            </a:r>
            <a:endParaRPr b="1">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27" name="Google Shape;227;g5a6d4002a8_1_10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a6d4002a8_1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a6d4002a8_1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Review </a:t>
            </a:r>
            <a:r>
              <a:rPr lang="en-US">
                <a:latin typeface="Arial"/>
                <a:ea typeface="Arial"/>
                <a:cs typeface="Arial"/>
                <a:sym typeface="Arial"/>
              </a:rPr>
              <a:t>the strategies and responses your students developed.</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r>
              <a:rPr lang="en-US">
                <a:latin typeface="Arial"/>
                <a:ea typeface="Arial"/>
                <a:cs typeface="Arial"/>
                <a:sym typeface="Arial"/>
              </a:rPr>
              <a:t> that there are no right or wrong answers for this - but each student should feel comfortable saying ‘No’ and removing themselves from that situation</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p:txBody>
      </p:sp>
      <p:sp>
        <p:nvSpPr>
          <p:cNvPr id="235" name="Google Shape;235;g5a6d4002a8_1_1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a6d4002a8_1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a6d4002a8_1_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Game: </a:t>
            </a:r>
            <a:r>
              <a:rPr lang="en-US">
                <a:latin typeface="Arial"/>
                <a:ea typeface="Arial"/>
                <a:cs typeface="Arial"/>
                <a:sym typeface="Arial"/>
              </a:rPr>
              <a:t>Instruct students to form a circle.</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Explain: </a:t>
            </a:r>
            <a:r>
              <a:rPr lang="en-US">
                <a:latin typeface="Arial"/>
                <a:ea typeface="Arial"/>
                <a:cs typeface="Arial"/>
                <a:sym typeface="Arial"/>
              </a:rPr>
              <a:t>We are going to see who has the best refusal skills. You will toss the ball (or a balled up piece of paper) to each other. When you receive the ball, you must give one refusal/exit strategy. You must come up with a </a:t>
            </a:r>
            <a:r>
              <a:rPr i="1" lang="en-US">
                <a:latin typeface="Arial"/>
                <a:ea typeface="Arial"/>
                <a:cs typeface="Arial"/>
                <a:sym typeface="Arial"/>
              </a:rPr>
              <a:t>unique</a:t>
            </a:r>
            <a:r>
              <a:rPr lang="en-US">
                <a:latin typeface="Arial"/>
                <a:ea typeface="Arial"/>
                <a:cs typeface="Arial"/>
                <a:sym typeface="Arial"/>
              </a:rPr>
              <a:t> refusal on the spot to remain standing. Can play until the last student standing wins, or as time permits.</a:t>
            </a:r>
            <a:endParaRPr>
              <a:latin typeface="Arial"/>
              <a:ea typeface="Arial"/>
              <a:cs typeface="Arial"/>
              <a:sym typeface="Arial"/>
            </a:endParaRPr>
          </a:p>
          <a:p>
            <a:pPr indent="0" lvl="0" marL="0" rtl="0" algn="l">
              <a:lnSpc>
                <a:spcPct val="115000"/>
              </a:lnSpc>
              <a:spcBef>
                <a:spcPts val="40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Once each student has had a chance to give a refusal/exit strategy, have the students return to their seats for the next part of the lesson.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lang="en-US">
                <a:latin typeface="Arial"/>
                <a:ea typeface="Arial"/>
                <a:cs typeface="Arial"/>
                <a:sym typeface="Arial"/>
              </a:rPr>
              <a:t>Self-management - impulse control, self-discipline</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Self-awareness - identifying emotions, self-confidence, self-efficacy</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Social awareness - perspective-taking, respect for others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Responsible decision-making - analyzing situations, evaluating, reflecting</a:t>
            </a:r>
            <a:endParaRPr>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42" name="Google Shape;242;g5a6d4002a8_1_1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887d7e972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887d7e972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Most people who use e-cigarettes don’t have the information you have. Almost half of current users didn’t believe there were any health risks at all. Sharing information is a better strategy than being mean or harsh about someone’s e-cigarette use.</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Competency Covered</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US">
                <a:latin typeface="Arial"/>
                <a:ea typeface="Arial"/>
                <a:cs typeface="Arial"/>
                <a:sym typeface="Arial"/>
              </a:rPr>
              <a:t>Social awareness - perspective taking</a:t>
            </a:r>
            <a:endParaRPr>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a:latin typeface="Arial"/>
                <a:ea typeface="Arial"/>
                <a:cs typeface="Arial"/>
                <a:sym typeface="Arial"/>
              </a:rPr>
              <a:t>Relationship skills - communication</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Information Source: </a:t>
            </a:r>
            <a:r>
              <a:rPr lang="en-US">
                <a:solidFill>
                  <a:srgbClr val="3C4043"/>
                </a:solidFill>
                <a:highlight>
                  <a:srgbClr val="FFFFFF"/>
                </a:highlight>
                <a:latin typeface="Arial"/>
                <a:ea typeface="Arial"/>
                <a:cs typeface="Arial"/>
                <a:sym typeface="Arial"/>
              </a:rPr>
              <a:t>Wang, T. W., Trivers, K. F., Marynak, K. L., O'Brien, E. K., Persoskie, A., Liu, S. T., &amp; King, B. A. (2018). Harm perceptions of intermittent tobacco product use among US youth, 2016. Journal of Adolescent Health, 62(6), 750-753.</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49" name="Google Shape;249;g5887d7e972_3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a6d4002a8_1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a6d4002a8_1_1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Closing </a:t>
            </a:r>
            <a:r>
              <a:rPr lang="en-US">
                <a:latin typeface="Arial"/>
                <a:ea typeface="Arial"/>
                <a:cs typeface="Arial"/>
                <a:sym typeface="Arial"/>
              </a:rPr>
              <a:t>(1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one copy of the Session 2, Activity 3: Adult Interview worksheet to each student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Assignment </a:t>
            </a:r>
            <a:r>
              <a:rPr lang="en-US" u="sng">
                <a:latin typeface="Arial"/>
                <a:ea typeface="Arial"/>
                <a:cs typeface="Arial"/>
                <a:sym typeface="Arial"/>
              </a:rPr>
              <a:t>Activity 3: Adult Interview</a:t>
            </a:r>
            <a:r>
              <a:rPr lang="en-US">
                <a:latin typeface="Arial"/>
                <a:ea typeface="Arial"/>
                <a:cs typeface="Arial"/>
                <a:sym typeface="Arial"/>
              </a:rPr>
              <a:t>.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You will quiz your parents (or another adult) on their e-cigarette knowledge. Bring the completed interview next session to discuss.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self-confidence, self-efficacy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 management - self-motivation, stress management, goal-setting,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empathy, perspective-taking,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All photos sourced from Pixabay unless otherwise cited.</a:t>
            </a:r>
            <a:endParaRPr b="1">
              <a:latin typeface="Arial"/>
              <a:ea typeface="Arial"/>
              <a:cs typeface="Arial"/>
              <a:sym typeface="Arial"/>
            </a:endParaRPr>
          </a:p>
        </p:txBody>
      </p:sp>
      <p:sp>
        <p:nvSpPr>
          <p:cNvPr id="256" name="Google Shape;256;g5a6d4002a8_1_1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5be056e1a7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be056e1a7_1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Introduction </a:t>
            </a:r>
            <a:r>
              <a:rPr lang="en-US">
                <a:latin typeface="Arial"/>
                <a:ea typeface="Arial"/>
                <a:cs typeface="Arial"/>
                <a:sym typeface="Arial"/>
              </a:rPr>
              <a:t>3-5 minutes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Watch</a:t>
            </a:r>
            <a:r>
              <a:rPr lang="en-US">
                <a:latin typeface="Arial"/>
                <a:ea typeface="Arial"/>
                <a:cs typeface="Arial"/>
                <a:sym typeface="Arial"/>
              </a:rPr>
              <a:t> “The Fallout”(30 sec) and discuss impression with class.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Link: </a:t>
            </a:r>
            <a:r>
              <a:rPr lang="en-US" sz="1100" u="sng">
                <a:solidFill>
                  <a:schemeClr val="hlink"/>
                </a:solidFill>
                <a:latin typeface="Arial"/>
                <a:ea typeface="Arial"/>
                <a:cs typeface="Arial"/>
                <a:sym typeface="Arial"/>
                <a:hlinkClick r:id="rId2"/>
              </a:rPr>
              <a:t>https://www.youtube.com/watch?v=LcymD3nh_OY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61" name="Google Shape;161;g5be056e1a7_1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latin typeface="Arial"/>
                <a:ea typeface="Arial"/>
                <a:cs typeface="Arial"/>
                <a:sym typeface="Arial"/>
              </a:rPr>
              <a:t>Explain: </a:t>
            </a:r>
            <a:r>
              <a:rPr lang="en-US" sz="1200">
                <a:latin typeface="Arial"/>
                <a:ea typeface="Arial"/>
                <a:cs typeface="Arial"/>
                <a:sym typeface="Arial"/>
              </a:rPr>
              <a:t>All states have restrictions around the sale, purchase, or use of </a:t>
            </a:r>
            <a:r>
              <a:rPr lang="en-US">
                <a:latin typeface="Arial"/>
                <a:ea typeface="Arial"/>
                <a:cs typeface="Arial"/>
                <a:sym typeface="Arial"/>
              </a:rPr>
              <a:t>e</a:t>
            </a:r>
            <a:r>
              <a:rPr lang="en-US" sz="1200">
                <a:latin typeface="Arial"/>
                <a:ea typeface="Arial"/>
                <a:cs typeface="Arial"/>
                <a:sym typeface="Arial"/>
              </a:rPr>
              <a:t>-cigarettes or nicotine containers to a minor. Visit the website to find the specific restrictions and age requirements for your state. Most states require you to be at least 18, though more states are now increasing the age to 21 in order to purchase.</a:t>
            </a:r>
            <a:endParaRPr sz="1200">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Share </a:t>
            </a:r>
            <a:r>
              <a:rPr lang="en-US">
                <a:latin typeface="Arial"/>
                <a:ea typeface="Arial"/>
                <a:cs typeface="Arial"/>
                <a:sym typeface="Arial"/>
              </a:rPr>
              <a:t>your school/district policy about e-cigarettes as well as any consequences the students might incur if they use e-cigarettes on school property.</a:t>
            </a:r>
            <a:endParaRPr>
              <a:latin typeface="Arial"/>
              <a:ea typeface="Arial"/>
              <a:cs typeface="Arial"/>
              <a:sym typeface="Arial"/>
            </a:endParaRPr>
          </a:p>
          <a:p>
            <a:pPr indent="0" lvl="0" marL="0" rtl="0" algn="l">
              <a:spcBef>
                <a:spcPts val="360"/>
              </a:spcBef>
              <a:spcAft>
                <a:spcPts val="0"/>
              </a:spcAft>
              <a:buNone/>
            </a:pPr>
            <a:r>
              <a:t/>
            </a:r>
            <a:endParaRPr sz="1200">
              <a:latin typeface="Arial"/>
              <a:ea typeface="Arial"/>
              <a:cs typeface="Arial"/>
              <a:sym typeface="Arial"/>
            </a:endParaRPr>
          </a:p>
          <a:p>
            <a:pPr indent="0" lvl="0" marL="0" rtl="0" algn="l">
              <a:spcBef>
                <a:spcPts val="360"/>
              </a:spcBef>
              <a:spcAft>
                <a:spcPts val="0"/>
              </a:spcAft>
              <a:buNone/>
            </a:pPr>
            <a:r>
              <a:rPr lang="en-US" sz="1200">
                <a:latin typeface="Arial"/>
                <a:ea typeface="Arial"/>
                <a:cs typeface="Arial"/>
                <a:sym typeface="Arial"/>
              </a:rPr>
              <a:t>Link: http://www.publichealthlawcenter.org/resources/us-e-cigarette-regulations-50-state-review </a:t>
            </a:r>
            <a:endParaRPr>
              <a:latin typeface="Arial"/>
              <a:ea typeface="Arial"/>
              <a:cs typeface="Arial"/>
              <a:sym typeface="Arial"/>
            </a:endParaRPr>
          </a:p>
          <a:p>
            <a:pPr indent="0" lvl="0" marL="0" rtl="0" algn="l">
              <a:spcBef>
                <a:spcPts val="360"/>
              </a:spcBef>
              <a:spcAft>
                <a:spcPts val="0"/>
              </a:spcAft>
              <a:buNone/>
            </a:pPr>
            <a:r>
              <a:t/>
            </a:r>
            <a:endParaRPr sz="1200">
              <a:latin typeface="Arial"/>
              <a:ea typeface="Arial"/>
              <a:cs typeface="Arial"/>
              <a:sym typeface="Arial"/>
            </a:endParaRPr>
          </a:p>
          <a:p>
            <a:pPr indent="0" lvl="0" marL="0" rtl="0" algn="l">
              <a:spcBef>
                <a:spcPts val="360"/>
              </a:spcBef>
              <a:spcAft>
                <a:spcPts val="0"/>
              </a:spcAft>
              <a:buNone/>
            </a:pPr>
            <a:r>
              <a:rPr lang="en-US" sz="1200">
                <a:latin typeface="Arial"/>
                <a:ea typeface="Arial"/>
                <a:cs typeface="Arial"/>
                <a:sym typeface="Arial"/>
              </a:rPr>
              <a:t>*Click link, click your state on the map, and scroll to “What restrictions are in place for retail or youth access?” for age restrictions and other information.*</a:t>
            </a:r>
            <a:endParaRPr>
              <a:latin typeface="Arial"/>
              <a:ea typeface="Arial"/>
              <a:cs typeface="Arial"/>
              <a:sym typeface="Arial"/>
            </a:endParaRPr>
          </a:p>
        </p:txBody>
      </p:sp>
      <p:sp>
        <p:nvSpPr>
          <p:cNvPr id="168" name="Google Shape;16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b450d6af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5b450d6af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Explain: </a:t>
            </a:r>
            <a:r>
              <a:rPr lang="en-US" sz="1200">
                <a:solidFill>
                  <a:schemeClr val="dk1"/>
                </a:solidFill>
                <a:latin typeface="Arial"/>
                <a:ea typeface="Arial"/>
                <a:cs typeface="Arial"/>
                <a:sym typeface="Arial"/>
              </a:rPr>
              <a:t>E-cigarettes are known to occasionally explode in your pocket or your mouth.</a:t>
            </a:r>
            <a:endParaRPr sz="1200">
              <a:solidFill>
                <a:schemeClr val="dk1"/>
              </a:solidFill>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While there have been no reports of JUUL and other USB e-cigarette devices exploding, several other battery-operated e-cigarette devices have the potential to explode, and have on multiple occasions. There have been multiple reports of battery-operated e-cigarettes exploding either due to user or manufacturer error.</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76" name="Google Shape;176;g5b450d6af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a6d4002a8_1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a6d4002a8_1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Direct Instruction</a:t>
            </a:r>
            <a:r>
              <a:rPr lang="en-US">
                <a:latin typeface="Arial"/>
                <a:ea typeface="Arial"/>
                <a:cs typeface="Arial"/>
                <a:sym typeface="Arial"/>
              </a:rPr>
              <a:t> (5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A. </a:t>
            </a:r>
            <a:r>
              <a:rPr b="1" lang="en-US">
                <a:latin typeface="Arial"/>
                <a:ea typeface="Arial"/>
                <a:cs typeface="Arial"/>
                <a:sym typeface="Arial"/>
              </a:rPr>
              <a:t>Ask </a:t>
            </a:r>
            <a:r>
              <a:rPr lang="en-US">
                <a:latin typeface="Arial"/>
                <a:ea typeface="Arial"/>
                <a:cs typeface="Arial"/>
                <a:sym typeface="Arial"/>
              </a:rPr>
              <a:t>students to guess the following on scratch paper:</a:t>
            </a:r>
            <a:endParaRPr>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lang="en-US">
                <a:latin typeface="Arial"/>
                <a:ea typeface="Arial"/>
                <a:cs typeface="Arial"/>
                <a:sym typeface="Arial"/>
              </a:rPr>
              <a:t>What percentage of middle school students have smoked e-cigarettes in the past 30 days?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latin typeface="Arial"/>
                <a:ea typeface="Arial"/>
                <a:cs typeface="Arial"/>
                <a:sym typeface="Arial"/>
              </a:rPr>
              <a:t>What percentage of high school students have smoked e-cigarettes in the past 30 days?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B. </a:t>
            </a:r>
            <a:r>
              <a:rPr b="1" lang="en-US">
                <a:latin typeface="Arial"/>
                <a:ea typeface="Arial"/>
                <a:cs typeface="Arial"/>
                <a:sym typeface="Arial"/>
              </a:rPr>
              <a:t>Ask </a:t>
            </a:r>
            <a:r>
              <a:rPr lang="en-US">
                <a:latin typeface="Arial"/>
                <a:ea typeface="Arial"/>
                <a:cs typeface="Arial"/>
                <a:sym typeface="Arial"/>
              </a:rPr>
              <a:t>students to share their guesses.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Competency</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perspective-taking</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85" name="Google Shape;185;g5a6d4002a8_1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a6d4002a8_1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a6d4002a8_1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Reveal:</a:t>
            </a:r>
            <a:r>
              <a:rPr lang="en-US">
                <a:latin typeface="Arial"/>
                <a:ea typeface="Arial"/>
                <a:cs typeface="Arial"/>
                <a:sym typeface="Arial"/>
              </a:rPr>
              <a:t> the actual numbers: 4.9% of middle schoolers and 20.8% of high-schoolers and have smoked an e-cigarette in the last 30 days.</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Discuss:</a:t>
            </a:r>
            <a:r>
              <a:rPr lang="en-US">
                <a:latin typeface="Arial"/>
                <a:ea typeface="Arial"/>
                <a:cs typeface="Arial"/>
                <a:sym typeface="Arial"/>
              </a:rPr>
              <a:t> Most teenagers surveyed disapproved of e-cigarette use. Very few high schoolers, and even fewer middle school students, smoke e-cigarettes.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Are these numbers surprising? Why do you think students’ estimates are usually higher than the actual number? (possible answers: advertising, YouTube and social media, bragging, etc.)</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Competency</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perspective-taking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a:latin typeface="Arial"/>
                <a:ea typeface="Arial"/>
                <a:cs typeface="Arial"/>
                <a:sym typeface="Arial"/>
              </a:rPr>
              <a:t>*Note: Students often overestimate the number or people they think use e-cigarettes, just as they do with conventional cigarettes.  By presenting facts about the teen prevalence of E-cigarette usage, students will understand that not “everybody does it.”</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Data Source: Wang, T. W., Gentzke, A., Sharapova, S., Cullen, K. A., Ambrose, B. K., &amp; Jamal, A. (2018). Tobacco Product Use Among Middle and High School Students — United States, 2011–2017. MMWR. Morbidity and Mortality Weekly Report, 67(22), 629-633. doi:10.15585/mmwr.mm6722a3</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92" name="Google Shape;192;g5a6d4002a8_1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a6d4002a8_1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a6d4002a8_1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Work Time </a:t>
            </a:r>
            <a:r>
              <a:rPr lang="en-US">
                <a:latin typeface="Arial"/>
                <a:ea typeface="Arial"/>
                <a:cs typeface="Arial"/>
                <a:sym typeface="Arial"/>
              </a:rPr>
              <a:t>20-25 minutes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the students to assemble into their peer-facilitated groups.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impulse  control, stress management, self-discipline</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99" name="Google Shape;199;g5a6d4002a8_1_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a6d4002a8_1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a6d4002a8_1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Why Do It? (10 min.)</a:t>
            </a:r>
            <a:endParaRPr b="1" u="sng">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an index card or cut up paper square to each student.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students to independently record responses to the following question on the front side of their index card: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Why might young people experiment with E-cigarettes?</a:t>
            </a:r>
            <a:r>
              <a:rPr lang="en-US">
                <a:latin typeface="Arial"/>
                <a:ea typeface="Arial"/>
                <a:cs typeface="Arial"/>
                <a:sym typeface="Arial"/>
              </a:rPr>
              <a:t>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On the back side, record responses to the following question: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What are some positive things young people can do instead of using E-cigarettes?</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Peer Group Facilitators to collect the index cards and read the reasons for use and positive alternatives aloud to their group</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Peer group facilitators to share 2-3 of the reasons for use and positive alternatives with the whole class.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impulse  control, stress management, self-discipline</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6" name="Google Shape;206;g5a6d4002a8_1_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aac024689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aac024689_4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Read: </a:t>
            </a:r>
            <a:r>
              <a:rPr lang="en-US">
                <a:latin typeface="Arial"/>
                <a:ea typeface="Arial"/>
                <a:cs typeface="Arial"/>
                <a:sym typeface="Arial"/>
              </a:rPr>
              <a:t>Example reasons for use and positive alternatives to the class</a:t>
            </a:r>
            <a:r>
              <a:rPr b="1" lang="en-US">
                <a:latin typeface="Arial"/>
                <a:ea typeface="Arial"/>
                <a:cs typeface="Arial"/>
                <a:sym typeface="Arial"/>
              </a:rPr>
              <a:t>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Data source: </a:t>
            </a:r>
            <a:r>
              <a:rPr lang="en-US">
                <a:latin typeface="Arial"/>
                <a:ea typeface="Arial"/>
                <a:cs typeface="Arial"/>
                <a:sym typeface="Arial"/>
              </a:rPr>
              <a:t>2018</a:t>
            </a:r>
            <a:r>
              <a:rPr b="1" lang="en-US">
                <a:latin typeface="Arial"/>
                <a:ea typeface="Arial"/>
                <a:cs typeface="Arial"/>
                <a:sym typeface="Arial"/>
              </a:rPr>
              <a:t> </a:t>
            </a:r>
            <a:r>
              <a:rPr lang="en-US">
                <a:latin typeface="Arial"/>
                <a:ea typeface="Arial"/>
                <a:cs typeface="Arial"/>
                <a:sym typeface="Arial"/>
              </a:rPr>
              <a:t>Morbidity</a:t>
            </a:r>
            <a:r>
              <a:rPr lang="en-US">
                <a:latin typeface="Arial"/>
                <a:ea typeface="Arial"/>
                <a:cs typeface="Arial"/>
                <a:sym typeface="Arial"/>
              </a:rPr>
              <a:t> and Mortality Weekly Review</a:t>
            </a:r>
            <a:r>
              <a:rPr lang="en-US">
                <a:latin typeface="Arial"/>
                <a:ea typeface="Arial"/>
                <a:cs typeface="Arial"/>
                <a:sym typeface="Arial"/>
              </a:rPr>
              <a:t> (</a:t>
            </a:r>
            <a:r>
              <a:rPr lang="en-US">
                <a:solidFill>
                  <a:srgbClr val="222222"/>
                </a:solidFill>
                <a:highlight>
                  <a:srgbClr val="FFFFFF"/>
                </a:highlight>
                <a:latin typeface="Arial"/>
                <a:ea typeface="Arial"/>
                <a:cs typeface="Arial"/>
                <a:sym typeface="Arial"/>
              </a:rPr>
              <a:t>Tsai, J., Walton, K., Coleman, B. N., Sharapova, S. R., Johnson, S. E., Kennedy, S. M., &amp; Caraballo, R. S. (2018). Reasons for electronic cigarette use among middle and high school students—National Youth Tobacco Survey, United States, 2016. </a:t>
            </a:r>
            <a:r>
              <a:rPr i="1" lang="en-US">
                <a:solidFill>
                  <a:srgbClr val="222222"/>
                </a:solidFill>
                <a:highlight>
                  <a:srgbClr val="FFFFFF"/>
                </a:highlight>
                <a:latin typeface="Arial"/>
                <a:ea typeface="Arial"/>
                <a:cs typeface="Arial"/>
                <a:sym typeface="Arial"/>
              </a:rPr>
              <a:t>Morbidity and Mortality Weekly Report</a:t>
            </a:r>
            <a:r>
              <a:rPr lang="en-US">
                <a:solidFill>
                  <a:srgbClr val="222222"/>
                </a:solidFill>
                <a:highlight>
                  <a:srgbClr val="FFFFFF"/>
                </a:highlight>
                <a:latin typeface="Arial"/>
                <a:ea typeface="Arial"/>
                <a:cs typeface="Arial"/>
                <a:sym typeface="Arial"/>
              </a:rPr>
              <a:t>, </a:t>
            </a:r>
            <a:r>
              <a:rPr i="1" lang="en-US">
                <a:solidFill>
                  <a:srgbClr val="222222"/>
                </a:solidFill>
                <a:highlight>
                  <a:srgbClr val="FFFFFF"/>
                </a:highlight>
                <a:latin typeface="Arial"/>
                <a:ea typeface="Arial"/>
                <a:cs typeface="Arial"/>
                <a:sym typeface="Arial"/>
              </a:rPr>
              <a:t>67</a:t>
            </a:r>
            <a:r>
              <a:rPr lang="en-US">
                <a:solidFill>
                  <a:srgbClr val="222222"/>
                </a:solidFill>
                <a:highlight>
                  <a:srgbClr val="FFFFFF"/>
                </a:highlight>
                <a:latin typeface="Arial"/>
                <a:ea typeface="Arial"/>
                <a:cs typeface="Arial"/>
                <a:sym typeface="Arial"/>
              </a:rPr>
              <a:t>(6), 196.)</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rPr lang="en-US">
                <a:solidFill>
                  <a:srgbClr val="222222"/>
                </a:solidFill>
                <a:highlight>
                  <a:srgbClr val="FFFFFF"/>
                </a:highlight>
                <a:latin typeface="Arial"/>
                <a:ea typeface="Arial"/>
                <a:cs typeface="Arial"/>
                <a:sym typeface="Arial"/>
              </a:rPr>
              <a:t>Although e-cigarettes have the potential to benefit adult smokers if used as a complete substitute for combustible tobacco smoking , the use of any form of tobacco by adolescents is considered unsafe.</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impulse  control, stress management, self-discipline</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a:solidFill>
                <a:srgbClr val="222222"/>
              </a:solidFill>
              <a:highlight>
                <a:srgbClr val="FFFFFF"/>
              </a:highlight>
              <a:latin typeface="Arial"/>
              <a:ea typeface="Arial"/>
              <a:cs typeface="Arial"/>
              <a:sym typeface="Arial"/>
            </a:endParaRPr>
          </a:p>
          <a:p>
            <a:pPr indent="0" lvl="0" marL="0" rtl="0" algn="l">
              <a:spcBef>
                <a:spcPts val="360"/>
              </a:spcBef>
              <a:spcAft>
                <a:spcPts val="0"/>
              </a:spcAft>
              <a:buNone/>
            </a:pPr>
            <a:r>
              <a:t/>
            </a:r>
            <a:endParaRPr>
              <a:solidFill>
                <a:srgbClr val="222222"/>
              </a:solidFill>
              <a:highlight>
                <a:srgbClr val="FFFFFF"/>
              </a:highlight>
              <a:latin typeface="Arial"/>
              <a:ea typeface="Arial"/>
              <a:cs typeface="Arial"/>
              <a:sym typeface="Arial"/>
            </a:endParaRPr>
          </a:p>
        </p:txBody>
      </p:sp>
      <p:sp>
        <p:nvSpPr>
          <p:cNvPr id="213" name="Google Shape;213;g5aac024689_4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1.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1.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4" name="Google Shape;14;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5" name="Google Shape;15;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16" name="Google Shape;16;p2"/>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17" name="Google Shape;17;p2"/>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20" name="Google Shape;20;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21" name="Google Shape;21;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22" name="Google Shape;22;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23" name="Google Shape;23;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24" name="Google Shape;24;p2"/>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25" name="Google Shape;25;p2"/>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26" name="Google Shape;26;p2"/>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27" name="Google Shape;27;p2"/>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28" name="Google Shape;28;p2"/>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07" name="Shape 107"/>
        <p:cNvGrpSpPr/>
        <p:nvPr/>
      </p:nvGrpSpPr>
      <p:grpSpPr>
        <a:xfrm>
          <a:off x="0" y="0"/>
          <a:ext cx="0" cy="0"/>
          <a:chOff x="0" y="0"/>
          <a:chExt cx="0" cy="0"/>
        </a:xfrm>
      </p:grpSpPr>
      <p:pic>
        <p:nvPicPr>
          <p:cNvPr id="108" name="Google Shape;108;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09" name="Google Shape;109;p12"/>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
        <p:nvSpPr>
          <p:cNvPr id="110" name="Google Shape;110;p12"/>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12"/>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2" name="Google Shape;112;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3" name="Google Shape;113;p12"/>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114" name="Shape 114"/>
        <p:cNvGrpSpPr/>
        <p:nvPr/>
      </p:nvGrpSpPr>
      <p:grpSpPr>
        <a:xfrm>
          <a:off x="0" y="0"/>
          <a:ext cx="0" cy="0"/>
          <a:chOff x="0" y="0"/>
          <a:chExt cx="0" cy="0"/>
        </a:xfrm>
      </p:grpSpPr>
      <p:sp>
        <p:nvSpPr>
          <p:cNvPr id="115" name="Google Shape;115;p13"/>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6" name="Google Shape;116;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17" name="Google Shape;117;p13"/>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8" name="Google Shape;118;p13"/>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119" name="Google Shape;119;p1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20" name="Google Shape;120;p13"/>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121" name="Shape 121"/>
        <p:cNvGrpSpPr/>
        <p:nvPr/>
      </p:nvGrpSpPr>
      <p:grpSpPr>
        <a:xfrm>
          <a:off x="0" y="0"/>
          <a:ext cx="0" cy="0"/>
          <a:chOff x="0" y="0"/>
          <a:chExt cx="0" cy="0"/>
        </a:xfrm>
      </p:grpSpPr>
      <p:sp>
        <p:nvSpPr>
          <p:cNvPr id="122" name="Google Shape;122;p14"/>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3" name="Google Shape;123;p14"/>
          <p:cNvPicPr preferRelativeResize="0"/>
          <p:nvPr/>
        </p:nvPicPr>
        <p:blipFill rotWithShape="1">
          <a:blip r:embed="rId2">
            <a:alphaModFix/>
          </a:blip>
          <a:srcRect b="0" l="0" r="0" t="0"/>
          <a:stretch/>
        </p:blipFill>
        <p:spPr>
          <a:xfrm>
            <a:off x="7661529" y="258963"/>
            <a:ext cx="1189394" cy="630936"/>
          </a:xfrm>
          <a:prstGeom prst="rect">
            <a:avLst/>
          </a:prstGeom>
          <a:noFill/>
          <a:ln>
            <a:noFill/>
          </a:ln>
        </p:spPr>
      </p:pic>
      <p:pic>
        <p:nvPicPr>
          <p:cNvPr id="124" name="Google Shape;124;p14"/>
          <p:cNvPicPr preferRelativeResize="0"/>
          <p:nvPr/>
        </p:nvPicPr>
        <p:blipFill rotWithShape="1">
          <a:blip r:embed="rId2">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125" name="Shape 125"/>
        <p:cNvGrpSpPr/>
        <p:nvPr/>
      </p:nvGrpSpPr>
      <p:grpSpPr>
        <a:xfrm>
          <a:off x="0" y="0"/>
          <a:ext cx="0" cy="0"/>
          <a:chOff x="0" y="0"/>
          <a:chExt cx="0" cy="0"/>
        </a:xfrm>
      </p:grpSpPr>
      <p:pic>
        <p:nvPicPr>
          <p:cNvPr id="126" name="Google Shape;126;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27" name="Google Shape;127;p15"/>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p15"/>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5"/>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0" name="Google Shape;130;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31" name="Google Shape;131;p15"/>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pic>
        <p:nvPicPr>
          <p:cNvPr id="132" name="Google Shape;132;p1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33" name="Google Shape;133;p1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34" name="Google Shape;134;p15"/>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35" name="Shape 135"/>
        <p:cNvGrpSpPr/>
        <p:nvPr/>
      </p:nvGrpSpPr>
      <p:grpSpPr>
        <a:xfrm>
          <a:off x="0" y="0"/>
          <a:ext cx="0" cy="0"/>
          <a:chOff x="0" y="0"/>
          <a:chExt cx="0" cy="0"/>
        </a:xfrm>
      </p:grpSpPr>
      <p:pic>
        <p:nvPicPr>
          <p:cNvPr id="136" name="Google Shape;136;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37" name="Google Shape;137;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38" name="Google Shape;138;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39" name="Google Shape;139;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40" name="Google Shape;140;p16"/>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16"/>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2" name="Google Shape;142;p16"/>
          <p:cNvPicPr preferRelativeResize="0"/>
          <p:nvPr/>
        </p:nvPicPr>
        <p:blipFill rotWithShape="1">
          <a:blip r:embed="rId5">
            <a:alphaModFix/>
          </a:blip>
          <a:srcRect b="0" l="0" r="0" t="0"/>
          <a:stretch/>
        </p:blipFill>
        <p:spPr>
          <a:xfrm>
            <a:off x="351693" y="203751"/>
            <a:ext cx="3582831" cy="1900581"/>
          </a:xfrm>
          <a:prstGeom prst="rect">
            <a:avLst/>
          </a:prstGeom>
          <a:noFill/>
          <a:ln>
            <a:noFill/>
          </a:ln>
        </p:spPr>
      </p:pic>
      <p:pic>
        <p:nvPicPr>
          <p:cNvPr id="143" name="Google Shape;143;p16"/>
          <p:cNvPicPr preferRelativeResize="0"/>
          <p:nvPr/>
        </p:nvPicPr>
        <p:blipFill rotWithShape="1">
          <a:blip r:embed="rId6">
            <a:alphaModFix/>
          </a:blip>
          <a:srcRect b="0" l="0" r="0" t="0"/>
          <a:stretch/>
        </p:blipFill>
        <p:spPr>
          <a:xfrm>
            <a:off x="-1" y="5138214"/>
            <a:ext cx="9144001" cy="1719786"/>
          </a:xfrm>
          <a:prstGeom prst="rect">
            <a:avLst/>
          </a:prstGeom>
          <a:noFill/>
          <a:ln>
            <a:noFill/>
          </a:ln>
        </p:spPr>
      </p:pic>
      <p:pic>
        <p:nvPicPr>
          <p:cNvPr id="144" name="Google Shape;144;p1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45" name="Google Shape;145;p1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6" name="Google Shape;146;p1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7" name="Google Shape;147;p1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48" name="Google Shape;148;p16"/>
          <p:cNvPicPr preferRelativeResize="0"/>
          <p:nvPr/>
        </p:nvPicPr>
        <p:blipFill rotWithShape="1">
          <a:blip r:embed="rId5">
            <a:alphaModFix/>
          </a:blip>
          <a:srcRect b="0" l="0" r="0" t="0"/>
          <a:stretch/>
        </p:blipFill>
        <p:spPr>
          <a:xfrm>
            <a:off x="351693" y="203751"/>
            <a:ext cx="3582831" cy="1900581"/>
          </a:xfrm>
          <a:prstGeom prst="rect">
            <a:avLst/>
          </a:prstGeom>
          <a:noFill/>
          <a:ln>
            <a:noFill/>
          </a:ln>
        </p:spPr>
      </p:pic>
      <p:pic>
        <p:nvPicPr>
          <p:cNvPr id="149" name="Google Shape;149;p16"/>
          <p:cNvPicPr preferRelativeResize="0"/>
          <p:nvPr/>
        </p:nvPicPr>
        <p:blipFill rotWithShape="1">
          <a:blip r:embed="rId6">
            <a:alphaModFix/>
          </a:blip>
          <a:srcRect b="0" l="0" r="0" t="0"/>
          <a:stretch/>
        </p:blipFill>
        <p:spPr>
          <a:xfrm>
            <a:off x="-1" y="5138214"/>
            <a:ext cx="9144001" cy="17197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29" name="Shape 29"/>
        <p:cNvGrpSpPr/>
        <p:nvPr/>
      </p:nvGrpSpPr>
      <p:grpSpPr>
        <a:xfrm>
          <a:off x="0" y="0"/>
          <a:ext cx="0" cy="0"/>
          <a:chOff x="0" y="0"/>
          <a:chExt cx="0" cy="0"/>
        </a:xfrm>
      </p:grpSpPr>
      <p:pic>
        <p:nvPicPr>
          <p:cNvPr id="30" name="Google Shape;30;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1" name="Google Shape;31;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4" name="Google Shape;34;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36" name="Google Shape;36;p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pic>
        <p:nvPicPr>
          <p:cNvPr id="37" name="Google Shape;37;p3"/>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38"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40" name="Google Shape;40;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43" name="Google Shape;43;p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44" name="Google Shape;44;p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7" name="Google Shape;47;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0" name="Google Shape;50;p5"/>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1" name="Shape 51"/>
        <p:cNvGrpSpPr/>
        <p:nvPr/>
      </p:nvGrpSpPr>
      <p:grpSpPr>
        <a:xfrm>
          <a:off x="0" y="0"/>
          <a:ext cx="0" cy="0"/>
          <a:chOff x="0" y="0"/>
          <a:chExt cx="0" cy="0"/>
        </a:xfrm>
      </p:grpSpPr>
      <p:sp>
        <p:nvSpPr>
          <p:cNvPr id="52" name="Google Shape;52;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3" name="Google Shape;53;p6"/>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4"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6" name="Google Shape;56;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 name="Google Shape;59;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0" name="Google Shape;60;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1" name="Google Shape;61;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62" name="Google Shape;62;p7"/>
          <p:cNvSpPr txBox="1"/>
          <p:nvPr>
            <p:ph idx="3"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63" name="Google Shape;63;p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6" name="Google Shape;66;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67" name="Google Shape;67;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68" name="Google Shape;68;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69" name="Google Shape;69;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 name="Google Shape;71;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2" name="Google Shape;72;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3" name="Google Shape;73;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4" name="Google Shape;74;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5" name="Google Shape;75;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76" name="Google Shape;76;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7" name="Google Shape;77;p8"/>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81" name="Shape 81"/>
        <p:cNvGrpSpPr/>
        <p:nvPr/>
      </p:nvGrpSpPr>
      <p:grpSpPr>
        <a:xfrm>
          <a:off x="0" y="0"/>
          <a:ext cx="0" cy="0"/>
          <a:chOff x="0" y="0"/>
          <a:chExt cx="0" cy="0"/>
        </a:xfrm>
      </p:grpSpPr>
      <p:pic>
        <p:nvPicPr>
          <p:cNvPr id="82" name="Google Shape;82;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83" name="Google Shape;83;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84" name="Google Shape;84;p10"/>
          <p:cNvSpPr txBox="1"/>
          <p:nvPr>
            <p:ph type="ctrTitle"/>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0"/>
          <p:cNvSpPr txBox="1"/>
          <p:nvPr>
            <p:ph idx="1" type="subTitle"/>
          </p:nvPr>
        </p:nvSpPr>
        <p:spPr>
          <a:xfrm>
            <a:off x="1389185" y="5836912"/>
            <a:ext cx="6858000" cy="427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rtl="0" algn="ctr">
              <a:lnSpc>
                <a:spcPct val="90000"/>
              </a:lnSpc>
              <a:spcBef>
                <a:spcPts val="500"/>
              </a:spcBef>
              <a:spcAft>
                <a:spcPts val="0"/>
              </a:spcAft>
              <a:buClr>
                <a:schemeClr val="dk1"/>
              </a:buClr>
              <a:buSzPts val="2000"/>
              <a:buFont typeface="Arial"/>
              <a:buNone/>
              <a:defRPr sz="2000"/>
            </a:lvl2pPr>
            <a:lvl3pPr lvl="2" rtl="0" algn="ctr">
              <a:lnSpc>
                <a:spcPct val="90000"/>
              </a:lnSpc>
              <a:spcBef>
                <a:spcPts val="500"/>
              </a:spcBef>
              <a:spcAft>
                <a:spcPts val="0"/>
              </a:spcAft>
              <a:buClr>
                <a:srgbClr val="065DA3"/>
              </a:buClr>
              <a:buSzPts val="1800"/>
              <a:buFont typeface="Arial"/>
              <a:buNone/>
              <a:defRPr sz="1800"/>
            </a:lvl3pPr>
            <a:lvl4pPr lvl="3" rtl="0" algn="ctr">
              <a:lnSpc>
                <a:spcPct val="90000"/>
              </a:lnSpc>
              <a:spcBef>
                <a:spcPts val="500"/>
              </a:spcBef>
              <a:spcAft>
                <a:spcPts val="0"/>
              </a:spcAft>
              <a:buClr>
                <a:schemeClr val="dk1"/>
              </a:buClr>
              <a:buSzPts val="1600"/>
              <a:buFont typeface="Arial"/>
              <a:buNone/>
              <a:defRPr sz="1600"/>
            </a:lvl4pPr>
            <a:lvl5pPr lvl="4" rtl="0" algn="ctr">
              <a:lnSpc>
                <a:spcPct val="90000"/>
              </a:lnSpc>
              <a:spcBef>
                <a:spcPts val="500"/>
              </a:spcBef>
              <a:spcAft>
                <a:spcPts val="0"/>
              </a:spcAft>
              <a:buClr>
                <a:srgbClr val="065DA3"/>
              </a:buClr>
              <a:buSzPts val="1600"/>
              <a:buFont typeface="Arial"/>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86" name="Google Shape;86;p10"/>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87" name="Google Shape;87;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88" name="Google Shape;88;p10"/>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u="none" cap="none" strike="noStrike">
                <a:solidFill>
                  <a:schemeClr val="lt1"/>
                </a:solidFill>
                <a:latin typeface="Montserrat"/>
                <a:ea typeface="Montserrat"/>
                <a:cs typeface="Montserrat"/>
                <a:sym typeface="Montserrat"/>
              </a:rPr>
              <a:t>PRESENTED BY</a:t>
            </a:r>
            <a:endParaRPr/>
          </a:p>
        </p:txBody>
      </p:sp>
      <p:sp>
        <p:nvSpPr>
          <p:cNvPr id="89" name="Google Shape;89;p10"/>
          <p:cNvSpPr txBox="1"/>
          <p:nvPr>
            <p:ph idx="2" type="body"/>
          </p:nvPr>
        </p:nvSpPr>
        <p:spPr>
          <a:xfrm>
            <a:off x="3106616" y="256100"/>
            <a:ext cx="5860500" cy="604800"/>
          </a:xfrm>
          <a:prstGeom prst="rect">
            <a:avLst/>
          </a:prstGeom>
          <a:noFill/>
          <a:ln>
            <a:noFill/>
          </a:ln>
        </p:spPr>
        <p:txBody>
          <a:bodyPr anchorCtr="0" anchor="ctr" bIns="45700" lIns="91425" spcFirstLastPara="1" rIns="91425" wrap="square" tIns="45700">
            <a:noAutofit/>
          </a:bodyPr>
          <a:lstStyle>
            <a:lvl1pPr indent="-406400" lvl="0" marL="457200" rtl="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90" name="Google Shape;90;p10"/>
          <p:cNvPicPr preferRelativeResize="0"/>
          <p:nvPr/>
        </p:nvPicPr>
        <p:blipFill rotWithShape="1">
          <a:blip r:embed="rId5">
            <a:alphaModFix/>
          </a:blip>
          <a:srcRect b="0" l="0" r="0" t="0"/>
          <a:stretch/>
        </p:blipFill>
        <p:spPr>
          <a:xfrm>
            <a:off x="350505" y="121547"/>
            <a:ext cx="1772562" cy="940288"/>
          </a:xfrm>
          <a:prstGeom prst="rect">
            <a:avLst/>
          </a:prstGeom>
          <a:noFill/>
          <a:ln>
            <a:noFill/>
          </a:ln>
        </p:spPr>
      </p:pic>
      <p:pic>
        <p:nvPicPr>
          <p:cNvPr id="91" name="Google Shape;91;p10"/>
          <p:cNvPicPr preferRelativeResize="0"/>
          <p:nvPr/>
        </p:nvPicPr>
        <p:blipFill rotWithShape="1">
          <a:blip r:embed="rId6">
            <a:alphaModFix/>
          </a:blip>
          <a:srcRect b="0" l="0" r="0" t="0"/>
          <a:stretch/>
        </p:blipFill>
        <p:spPr>
          <a:xfrm>
            <a:off x="0" y="6451600"/>
            <a:ext cx="9144000" cy="406400"/>
          </a:xfrm>
          <a:prstGeom prst="rect">
            <a:avLst/>
          </a:prstGeom>
          <a:noFill/>
          <a:ln>
            <a:noFill/>
          </a:ln>
        </p:spPr>
      </p:pic>
      <p:pic>
        <p:nvPicPr>
          <p:cNvPr id="92" name="Google Shape;92;p10"/>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3" name="Google Shape;93;p10"/>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94" name="Google Shape;94;p10"/>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95" name="Google Shape;95;p10"/>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96" name="Google Shape;96;p10"/>
          <p:cNvPicPr preferRelativeResize="0"/>
          <p:nvPr/>
        </p:nvPicPr>
        <p:blipFill rotWithShape="1">
          <a:blip r:embed="rId5">
            <a:alphaModFix/>
          </a:blip>
          <a:srcRect b="0" l="0" r="0" t="0"/>
          <a:stretch/>
        </p:blipFill>
        <p:spPr>
          <a:xfrm>
            <a:off x="350505" y="121547"/>
            <a:ext cx="1772562" cy="940288"/>
          </a:xfrm>
          <a:prstGeom prst="rect">
            <a:avLst/>
          </a:prstGeom>
          <a:noFill/>
          <a:ln>
            <a:noFill/>
          </a:ln>
        </p:spPr>
      </p:pic>
      <p:pic>
        <p:nvPicPr>
          <p:cNvPr id="97" name="Google Shape;97;p10"/>
          <p:cNvPicPr preferRelativeResize="0"/>
          <p:nvPr/>
        </p:nvPicPr>
        <p:blipFill rotWithShape="1">
          <a:blip r:embed="rId6">
            <a:alphaModFix/>
          </a:blip>
          <a:srcRect b="0" l="0" r="0" t="0"/>
          <a:stretch/>
        </p:blipFill>
        <p:spPr>
          <a:xfrm>
            <a:off x="0" y="6451600"/>
            <a:ext cx="9144000" cy="406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98" name="Shape 98"/>
        <p:cNvGrpSpPr/>
        <p:nvPr/>
      </p:nvGrpSpPr>
      <p:grpSpPr>
        <a:xfrm>
          <a:off x="0" y="0"/>
          <a:ext cx="0" cy="0"/>
          <a:chOff x="0" y="0"/>
          <a:chExt cx="0" cy="0"/>
        </a:xfrm>
      </p:grpSpPr>
      <p:pic>
        <p:nvPicPr>
          <p:cNvPr id="99" name="Google Shape;99;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00" name="Google Shape;100;p1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02" name="Google Shape;102;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3" name="Google Shape;103;p11"/>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pic>
        <p:nvPicPr>
          <p:cNvPr id="104" name="Google Shape;104;p11"/>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05" name="Google Shape;105;p11"/>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06" name="Google Shape;106;p11"/>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8" name="Shape 78"/>
        <p:cNvGrpSpPr/>
        <p:nvPr/>
      </p:nvGrpSpPr>
      <p:grpSpPr>
        <a:xfrm>
          <a:off x="0" y="0"/>
          <a:ext cx="0" cy="0"/>
          <a:chOff x="0" y="0"/>
          <a:chExt cx="0" cy="0"/>
        </a:xfrm>
      </p:grpSpPr>
      <p:sp>
        <p:nvSpPr>
          <p:cNvPr id="79" name="Google Shape;79;p9"/>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0" name="Google Shape;80;p9"/>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youtube.com/watch?v=763xZekSD-w" TargetMode="Externa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publichealthlawcenter.org/resources/us-e-cigarette-regulations-50-state-review" TargetMode="Externa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17"/>
          <p:cNvSpPr txBox="1"/>
          <p:nvPr>
            <p:ph idx="4294967295" type="title"/>
          </p:nvPr>
        </p:nvSpPr>
        <p:spPr>
          <a:xfrm>
            <a:off x="297475" y="1395300"/>
            <a:ext cx="3870000" cy="3435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MAKING OUR OWN CHOICES</a:t>
            </a:r>
            <a:endParaRPr>
              <a:solidFill>
                <a:srgbClr val="FFFFFF"/>
              </a:solidFill>
            </a:endParaRPr>
          </a:p>
        </p:txBody>
      </p:sp>
      <p:sp>
        <p:nvSpPr>
          <p:cNvPr id="156" name="Google Shape;156;p17"/>
          <p:cNvSpPr txBox="1"/>
          <p:nvPr>
            <p:ph idx="4294967295" type="title"/>
          </p:nvPr>
        </p:nvSpPr>
        <p:spPr>
          <a:xfrm>
            <a:off x="2851125" y="147575"/>
            <a:ext cx="6116100" cy="794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SESSION 2</a:t>
            </a:r>
            <a:endParaRPr>
              <a:solidFill>
                <a:srgbClr val="FFFFFF"/>
              </a:solidFill>
            </a:endParaRPr>
          </a:p>
        </p:txBody>
      </p:sp>
      <p:sp>
        <p:nvSpPr>
          <p:cNvPr id="157" name="Google Shape;157;p17"/>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6"/>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A refusal skill is something that can help you say “No” in a creative way</a:t>
            </a:r>
            <a:endParaRPr/>
          </a:p>
          <a:p>
            <a:pPr indent="-406400" lvl="0" marL="457200" marR="0" rtl="0" algn="l">
              <a:lnSpc>
                <a:spcPct val="115000"/>
              </a:lnSpc>
              <a:spcBef>
                <a:spcPts val="0"/>
              </a:spcBef>
              <a:spcAft>
                <a:spcPts val="0"/>
              </a:spcAft>
              <a:buSzPts val="2800"/>
              <a:buChar char="•"/>
            </a:pPr>
            <a:r>
              <a:rPr lang="en-US"/>
              <a:t>An exit strategy is a thoughtful way to get out of an uncomfortable situation</a:t>
            </a:r>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23" name="Google Shape;223;p26"/>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2: JUST SAY ‘NO’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7"/>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Use scratch paper to brainstorm smart </a:t>
            </a:r>
            <a:br>
              <a:rPr lang="en-US">
                <a:solidFill>
                  <a:srgbClr val="065DA3"/>
                </a:solidFill>
              </a:rPr>
            </a:br>
            <a:r>
              <a:rPr lang="en-US">
                <a:solidFill>
                  <a:srgbClr val="065DA3"/>
                </a:solidFill>
              </a:rPr>
              <a:t>exit strategies/refusals to use when </a:t>
            </a:r>
            <a:br>
              <a:rPr lang="en-US">
                <a:solidFill>
                  <a:srgbClr val="065DA3"/>
                </a:solidFill>
              </a:rPr>
            </a:br>
            <a:r>
              <a:rPr lang="en-US">
                <a:solidFill>
                  <a:srgbClr val="065DA3"/>
                </a:solidFill>
              </a:rPr>
              <a:t>offered an </a:t>
            </a:r>
            <a:r>
              <a:rPr lang="en-US"/>
              <a:t>e</a:t>
            </a:r>
            <a:r>
              <a:rPr lang="en-US">
                <a:solidFill>
                  <a:srgbClr val="065DA3"/>
                </a:solidFill>
              </a:rPr>
              <a:t>-cigarette.</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30" name="Google Shape;230;p27"/>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2: JUST SAY ‘NO’</a:t>
            </a:r>
            <a:endParaRPr/>
          </a:p>
        </p:txBody>
      </p:sp>
      <p:pic>
        <p:nvPicPr>
          <p:cNvPr id="231" name="Google Shape;231;p27"/>
          <p:cNvPicPr preferRelativeResize="0"/>
          <p:nvPr/>
        </p:nvPicPr>
        <p:blipFill>
          <a:blip r:embed="rId3">
            <a:alphaModFix/>
          </a:blip>
          <a:stretch>
            <a:fillRect/>
          </a:stretch>
        </p:blipFill>
        <p:spPr>
          <a:xfrm>
            <a:off x="2871900" y="3017825"/>
            <a:ext cx="3400224" cy="3203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8"/>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Some examples of an exit</a:t>
            </a:r>
            <a:r>
              <a:rPr lang="en-US">
                <a:solidFill>
                  <a:srgbClr val="065DA3"/>
                </a:solidFill>
              </a:rPr>
              <a:t> strategy</a:t>
            </a:r>
            <a:r>
              <a:rPr lang="en-US">
                <a:solidFill>
                  <a:srgbClr val="065DA3"/>
                </a:solidFill>
              </a:rPr>
              <a:t> or response when you are offered an e-cigarette:</a:t>
            </a:r>
            <a:endParaRPr>
              <a:solidFill>
                <a:srgbClr val="065DA3"/>
              </a:solidFill>
            </a:endParaRPr>
          </a:p>
          <a:p>
            <a:pPr indent="-381000" lvl="1" marL="914400" marR="0" rtl="0" algn="l">
              <a:lnSpc>
                <a:spcPct val="115000"/>
              </a:lnSpc>
              <a:spcBef>
                <a:spcPts val="0"/>
              </a:spcBef>
              <a:spcAft>
                <a:spcPts val="0"/>
              </a:spcAft>
              <a:buSzPts val="2400"/>
              <a:buChar char="•"/>
            </a:pPr>
            <a:r>
              <a:rPr lang="en-US"/>
              <a:t>Simply say "No thanks, I'm good."</a:t>
            </a:r>
            <a:endParaRPr/>
          </a:p>
          <a:p>
            <a:pPr indent="-381000" lvl="1" marL="914400" marR="0" rtl="0" algn="l">
              <a:lnSpc>
                <a:spcPct val="115000"/>
              </a:lnSpc>
              <a:spcBef>
                <a:spcPts val="0"/>
              </a:spcBef>
              <a:spcAft>
                <a:spcPts val="0"/>
              </a:spcAft>
              <a:buSzPts val="2400"/>
              <a:buChar char="•"/>
            </a:pPr>
            <a:r>
              <a:rPr lang="en-US"/>
              <a:t>Hang out with non-smoking friends</a:t>
            </a:r>
            <a:endParaRPr/>
          </a:p>
          <a:p>
            <a:pPr indent="-381000" lvl="1" marL="914400" marR="0" rtl="0" algn="l">
              <a:lnSpc>
                <a:spcPct val="115000"/>
              </a:lnSpc>
              <a:spcBef>
                <a:spcPts val="0"/>
              </a:spcBef>
              <a:spcAft>
                <a:spcPts val="0"/>
              </a:spcAft>
              <a:buSzPts val="2400"/>
              <a:buChar char="•"/>
            </a:pPr>
            <a:r>
              <a:rPr lang="en-US"/>
              <a:t>Suggest something else to do</a:t>
            </a:r>
            <a:endParaRPr/>
          </a:p>
          <a:p>
            <a:pPr indent="-381000" lvl="1" marL="914400" marR="0" rtl="0" algn="l">
              <a:lnSpc>
                <a:spcPct val="115000"/>
              </a:lnSpc>
              <a:spcBef>
                <a:spcPts val="0"/>
              </a:spcBef>
              <a:spcAft>
                <a:spcPts val="0"/>
              </a:spcAft>
              <a:buSzPts val="2400"/>
              <a:buChar char="•"/>
            </a:pPr>
            <a:r>
              <a:rPr lang="en-US"/>
              <a:t>Give your reason for not wanting to use an e-cigarette</a:t>
            </a:r>
            <a:endParaRPr/>
          </a:p>
          <a:p>
            <a:pPr indent="-381000" lvl="1" marL="914400" marR="0" rtl="0" algn="l">
              <a:lnSpc>
                <a:spcPct val="115000"/>
              </a:lnSpc>
              <a:spcBef>
                <a:spcPts val="0"/>
              </a:spcBef>
              <a:spcAft>
                <a:spcPts val="0"/>
              </a:spcAft>
              <a:buSzPts val="2400"/>
              <a:buChar char="•"/>
            </a:pPr>
            <a:r>
              <a:rPr lang="en-US"/>
              <a:t>Add some humor</a:t>
            </a:r>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38" name="Google Shape;238;p2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2: JUST SAY ‘NO’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9"/>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Form a circle.</a:t>
            </a:r>
            <a:endParaRPr>
              <a:solidFill>
                <a:srgbClr val="065DA3"/>
              </a:solidFill>
            </a:endParaRPr>
          </a:p>
          <a:p>
            <a:pPr indent="-406400" lvl="0" marL="457200" marR="0" rtl="0" algn="l">
              <a:lnSpc>
                <a:spcPct val="115000"/>
              </a:lnSpc>
              <a:spcBef>
                <a:spcPts val="0"/>
              </a:spcBef>
              <a:spcAft>
                <a:spcPts val="0"/>
              </a:spcAft>
              <a:buClr>
                <a:srgbClr val="065DA3"/>
              </a:buClr>
              <a:buSzPts val="2800"/>
              <a:buFont typeface="Arial"/>
              <a:buChar char="•"/>
            </a:pPr>
            <a:r>
              <a:rPr lang="en-US">
                <a:solidFill>
                  <a:srgbClr val="065DA3"/>
                </a:solidFill>
              </a:rPr>
              <a:t>Toss the </a:t>
            </a:r>
            <a:r>
              <a:rPr lang="en-US">
                <a:solidFill>
                  <a:srgbClr val="065DA3"/>
                </a:solidFill>
              </a:rPr>
              <a:t>ball</a:t>
            </a:r>
            <a:r>
              <a:rPr lang="en-US">
                <a:solidFill>
                  <a:srgbClr val="065DA3"/>
                </a:solidFill>
              </a:rPr>
              <a:t> to each other.</a:t>
            </a:r>
            <a:endParaRPr>
              <a:solidFill>
                <a:srgbClr val="065DA3"/>
              </a:solidFill>
            </a:endParaRPr>
          </a:p>
          <a:p>
            <a:pPr indent="-406400" lvl="0" marL="457200" marR="0" rtl="0" algn="l">
              <a:lnSpc>
                <a:spcPct val="115000"/>
              </a:lnSpc>
              <a:spcBef>
                <a:spcPts val="0"/>
              </a:spcBef>
              <a:spcAft>
                <a:spcPts val="0"/>
              </a:spcAft>
              <a:buClr>
                <a:srgbClr val="065DA3"/>
              </a:buClr>
              <a:buSzPts val="2800"/>
              <a:buFont typeface="Arial"/>
              <a:buChar char="•"/>
            </a:pPr>
            <a:r>
              <a:rPr lang="en-US">
                <a:solidFill>
                  <a:srgbClr val="065DA3"/>
                </a:solidFill>
              </a:rPr>
              <a:t>When you receive the ball, give a unique exit line or refusal to remain standing</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45" name="Google Shape;245;p29"/>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2: JUST SAY ‘NO’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0"/>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Approximately </a:t>
            </a:r>
            <a:r>
              <a:rPr lang="en-US"/>
              <a:t>2 in 5</a:t>
            </a:r>
            <a:r>
              <a:rPr lang="en-US"/>
              <a:t> </a:t>
            </a:r>
            <a:r>
              <a:rPr lang="en-US"/>
              <a:t>kids your age</a:t>
            </a:r>
            <a:r>
              <a:rPr lang="en-US"/>
              <a:t> don’t think regular use of e-cigarettes is harmful</a:t>
            </a:r>
            <a:r>
              <a:rPr lang="en-US">
                <a:solidFill>
                  <a:srgbClr val="065DA3"/>
                </a:solidFill>
              </a:rPr>
              <a:t>.</a:t>
            </a:r>
            <a:r>
              <a:rPr lang="en-US">
                <a:solidFill>
                  <a:srgbClr val="065DA3"/>
                </a:solidFill>
              </a:rPr>
              <a:t> </a:t>
            </a:r>
            <a:endParaRPr>
              <a:solidFill>
                <a:srgbClr val="065DA3"/>
              </a:solidFill>
            </a:endParaRPr>
          </a:p>
          <a:p>
            <a:pPr indent="-406400" lvl="0" marL="457200" marR="0" rtl="0" algn="l">
              <a:lnSpc>
                <a:spcPct val="115000"/>
              </a:lnSpc>
              <a:spcBef>
                <a:spcPts val="0"/>
              </a:spcBef>
              <a:spcAft>
                <a:spcPts val="0"/>
              </a:spcAft>
              <a:buSzPts val="2800"/>
              <a:buChar char="•"/>
            </a:pPr>
            <a:r>
              <a:rPr lang="en-US"/>
              <a:t>Over 50% of kids your age don’t think there is nicotine in flavored e-cigarettes.</a:t>
            </a:r>
            <a:endParaRPr/>
          </a:p>
          <a:p>
            <a:pPr indent="-406400" lvl="0" marL="457200" marR="0" rtl="0" algn="l">
              <a:lnSpc>
                <a:spcPct val="115000"/>
              </a:lnSpc>
              <a:spcBef>
                <a:spcPts val="0"/>
              </a:spcBef>
              <a:spcAft>
                <a:spcPts val="0"/>
              </a:spcAft>
              <a:buClr>
                <a:srgbClr val="065DA3"/>
              </a:buClr>
              <a:buSzPts val="2800"/>
              <a:buFont typeface="Arial"/>
              <a:buChar char="•"/>
            </a:pPr>
            <a:r>
              <a:rPr lang="en-US">
                <a:solidFill>
                  <a:srgbClr val="065DA3"/>
                </a:solidFill>
              </a:rPr>
              <a:t>Sharing information is </a:t>
            </a:r>
            <a:r>
              <a:rPr i="1" lang="en-US" u="sng">
                <a:solidFill>
                  <a:srgbClr val="065DA3"/>
                </a:solidFill>
              </a:rPr>
              <a:t>a better strategy</a:t>
            </a:r>
            <a:r>
              <a:rPr lang="en-US">
                <a:solidFill>
                  <a:srgbClr val="065DA3"/>
                </a:solidFill>
              </a:rPr>
              <a:t> than being mean or putting someone down because of their </a:t>
            </a:r>
            <a:r>
              <a:rPr lang="en-US"/>
              <a:t>e</a:t>
            </a:r>
            <a:r>
              <a:rPr lang="en-US">
                <a:solidFill>
                  <a:srgbClr val="065DA3"/>
                </a:solidFill>
              </a:rPr>
              <a:t>-cigarette use.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52" name="Google Shape;252;p30"/>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KNOWLEDGE IS POWER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1"/>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ASSIGNMENT: ADULT INTERVIEW</a:t>
            </a:r>
            <a:endParaRPr sz="3300"/>
          </a:p>
        </p:txBody>
      </p:sp>
      <p:pic>
        <p:nvPicPr>
          <p:cNvPr id="259" name="Google Shape;259;p31"/>
          <p:cNvPicPr preferRelativeResize="0"/>
          <p:nvPr/>
        </p:nvPicPr>
        <p:blipFill>
          <a:blip r:embed="rId3">
            <a:alphaModFix/>
          </a:blip>
          <a:stretch>
            <a:fillRect/>
          </a:stretch>
        </p:blipFill>
        <p:spPr>
          <a:xfrm>
            <a:off x="742125" y="1977226"/>
            <a:ext cx="7659751" cy="3453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lt1"/>
                </a:solidFill>
                <a:latin typeface="Arial Narrow"/>
                <a:ea typeface="Arial Narrow"/>
                <a:cs typeface="Arial Narrow"/>
                <a:sym typeface="Arial Narrow"/>
              </a:rPr>
              <a:t>THE REAL COST: NICOTINE</a:t>
            </a:r>
            <a:endParaRPr/>
          </a:p>
        </p:txBody>
      </p:sp>
      <p:pic>
        <p:nvPicPr>
          <p:cNvPr descr="Mensaje: no dejes que el tabaco te controle.&#10;&#10;Tema: adolescencia, dependencia." id="164" name="Google Shape;164;p18" title="The Real Cost - FDA (USA)">
            <a:hlinkClick r:id="rId3"/>
          </p:cNvPr>
          <p:cNvPicPr preferRelativeResize="0"/>
          <p:nvPr/>
        </p:nvPicPr>
        <p:blipFill>
          <a:blip r:embed="rId4">
            <a:alphaModFix/>
          </a:blip>
          <a:stretch>
            <a:fillRect/>
          </a:stretch>
        </p:blipFill>
        <p:spPr>
          <a:xfrm>
            <a:off x="1300162" y="1384400"/>
            <a:ext cx="6543676" cy="4907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19"/>
          <p:cNvSpPr txBox="1"/>
          <p:nvPr/>
        </p:nvSpPr>
        <p:spPr>
          <a:xfrm>
            <a:off x="457200" y="1252728"/>
            <a:ext cx="8540496" cy="954107"/>
          </a:xfrm>
          <a:prstGeom prst="rect">
            <a:avLst/>
          </a:prstGeom>
          <a:noFill/>
          <a:ln>
            <a:noFill/>
          </a:ln>
        </p:spPr>
        <p:txBody>
          <a:bodyPr anchorCtr="0" anchor="t" bIns="45700" lIns="91425" spcFirstLastPara="1" rIns="91425" wrap="square" tIns="45700">
            <a:noAutofit/>
          </a:bodyPr>
          <a:lstStyle/>
          <a:p>
            <a:pPr indent="-228600" lvl="2" marL="228600" marR="0" rtl="0" algn="l">
              <a:spcBef>
                <a:spcPts val="0"/>
              </a:spcBef>
              <a:spcAft>
                <a:spcPts val="0"/>
              </a:spcAft>
              <a:buClr>
                <a:srgbClr val="065DA3"/>
              </a:buClr>
              <a:buSzPts val="2800"/>
              <a:buFont typeface="Arial"/>
              <a:buChar char="•"/>
            </a:pPr>
            <a:r>
              <a:rPr b="1" lang="en-US" sz="2800">
                <a:solidFill>
                  <a:srgbClr val="065DA3"/>
                </a:solidFill>
              </a:rPr>
              <a:t>All states have restrictions around the sale, purchase, or use of e-cigarettes or nicotine containers to a minor</a:t>
            </a:r>
            <a:endParaRPr b="1" sz="2800">
              <a:solidFill>
                <a:srgbClr val="065DA3"/>
              </a:solidFill>
            </a:endParaRPr>
          </a:p>
          <a:p>
            <a:pPr indent="-228600" lvl="2" marL="228600" marR="0" rtl="0" algn="l">
              <a:spcBef>
                <a:spcPts val="0"/>
              </a:spcBef>
              <a:spcAft>
                <a:spcPts val="0"/>
              </a:spcAft>
              <a:buClr>
                <a:srgbClr val="065DA3"/>
              </a:buClr>
              <a:buSzPts val="2800"/>
              <a:buFont typeface="Arial"/>
              <a:buChar char="•"/>
            </a:pPr>
            <a:r>
              <a:rPr b="1" i="0" lang="en-US" sz="2800" u="none" cap="none" strike="noStrike">
                <a:solidFill>
                  <a:srgbClr val="065DA3"/>
                </a:solidFill>
                <a:latin typeface="Arial"/>
                <a:ea typeface="Arial"/>
                <a:cs typeface="Arial"/>
                <a:sym typeface="Arial"/>
              </a:rPr>
              <a:t>Visit the </a:t>
            </a:r>
            <a:r>
              <a:rPr b="1" i="0" lang="en-US" sz="2800" u="sng" cap="none" strike="noStrike">
                <a:solidFill>
                  <a:schemeClr val="hlink"/>
                </a:solidFill>
                <a:latin typeface="Arial"/>
                <a:ea typeface="Arial"/>
                <a:cs typeface="Arial"/>
                <a:sym typeface="Arial"/>
                <a:hlinkClick r:id="rId3"/>
              </a:rPr>
              <a:t>Public Health Law Center’s website</a:t>
            </a:r>
            <a:r>
              <a:rPr b="1" i="0" lang="en-US" sz="2800" u="none" cap="none" strike="noStrike">
                <a:solidFill>
                  <a:srgbClr val="065DA3"/>
                </a:solidFill>
                <a:latin typeface="Arial"/>
                <a:ea typeface="Arial"/>
                <a:cs typeface="Arial"/>
                <a:sym typeface="Arial"/>
              </a:rPr>
              <a:t> to find out the specific laws in your state. </a:t>
            </a:r>
            <a:endParaRPr/>
          </a:p>
        </p:txBody>
      </p:sp>
      <p:pic>
        <p:nvPicPr>
          <p:cNvPr id="171" name="Google Shape;171;p19"/>
          <p:cNvPicPr preferRelativeResize="0"/>
          <p:nvPr/>
        </p:nvPicPr>
        <p:blipFill rotWithShape="1">
          <a:blip r:embed="rId4">
            <a:alphaModFix/>
          </a:blip>
          <a:srcRect b="0" l="0" r="0" t="0"/>
          <a:stretch/>
        </p:blipFill>
        <p:spPr>
          <a:xfrm>
            <a:off x="2710925" y="3697749"/>
            <a:ext cx="4033074" cy="2559175"/>
          </a:xfrm>
          <a:prstGeom prst="rect">
            <a:avLst/>
          </a:prstGeom>
          <a:noFill/>
          <a:ln>
            <a:noFill/>
          </a:ln>
        </p:spPr>
      </p:pic>
      <p:sp>
        <p:nvSpPr>
          <p:cNvPr id="172" name="Google Shape;172;p19"/>
          <p:cNvSpPr txBox="1"/>
          <p:nvPr>
            <p:ph idx="2" type="title"/>
          </p:nvPr>
        </p:nvSpPr>
        <p:spPr>
          <a:xfrm>
            <a:off x="181300" y="118250"/>
            <a:ext cx="6936900" cy="954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500">
                <a:solidFill>
                  <a:schemeClr val="lt1"/>
                </a:solidFill>
                <a:latin typeface="Arial Narrow"/>
                <a:ea typeface="Arial Narrow"/>
                <a:cs typeface="Arial Narrow"/>
                <a:sym typeface="Arial Narrow"/>
              </a:rPr>
              <a:t>KNOW THE RULES AND LAWS</a:t>
            </a:r>
            <a:endParaRPr sz="3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0"/>
          <p:cNvSpPr txBox="1"/>
          <p:nvPr>
            <p:ph type="title"/>
          </p:nvPr>
        </p:nvSpPr>
        <p:spPr>
          <a:xfrm>
            <a:off x="211200" y="93768"/>
            <a:ext cx="7304100" cy="1031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Narrow"/>
              <a:buNone/>
            </a:pPr>
            <a:r>
              <a:rPr b="1" lang="en-US" sz="2800"/>
              <a:t>E-CIGARETTES ARE KNOWN TO OCCASIONALLY EXPLODE IN YOUR POCKET OR YOUR MOUTH…</a:t>
            </a:r>
            <a:endParaRPr/>
          </a:p>
        </p:txBody>
      </p:sp>
      <p:pic>
        <p:nvPicPr>
          <p:cNvPr id="179" name="Google Shape;179;p20"/>
          <p:cNvPicPr preferRelativeResize="0"/>
          <p:nvPr>
            <p:ph idx="1" type="body"/>
          </p:nvPr>
        </p:nvPicPr>
        <p:blipFill rotWithShape="1">
          <a:blip r:embed="rId3">
            <a:alphaModFix/>
          </a:blip>
          <a:srcRect b="6699" l="2490" r="3894" t="0"/>
          <a:stretch/>
        </p:blipFill>
        <p:spPr>
          <a:xfrm>
            <a:off x="5148873" y="1276883"/>
            <a:ext cx="3853500" cy="4156500"/>
          </a:xfrm>
          <a:prstGeom prst="rect">
            <a:avLst/>
          </a:prstGeom>
          <a:noFill/>
          <a:ln>
            <a:noFill/>
          </a:ln>
        </p:spPr>
      </p:pic>
      <p:pic>
        <p:nvPicPr>
          <p:cNvPr id="180" name="Google Shape;180;p20"/>
          <p:cNvPicPr preferRelativeResize="0"/>
          <p:nvPr/>
        </p:nvPicPr>
        <p:blipFill rotWithShape="1">
          <a:blip r:embed="rId4">
            <a:alphaModFix/>
          </a:blip>
          <a:srcRect b="0" l="0" r="0" t="0"/>
          <a:stretch/>
        </p:blipFill>
        <p:spPr>
          <a:xfrm>
            <a:off x="141732" y="2214380"/>
            <a:ext cx="4858478" cy="2429240"/>
          </a:xfrm>
          <a:prstGeom prst="rect">
            <a:avLst/>
          </a:prstGeom>
          <a:noFill/>
          <a:ln>
            <a:noFill/>
          </a:ln>
        </p:spPr>
      </p:pic>
      <p:sp>
        <p:nvSpPr>
          <p:cNvPr id="181" name="Google Shape;181;p20"/>
          <p:cNvSpPr txBox="1"/>
          <p:nvPr/>
        </p:nvSpPr>
        <p:spPr>
          <a:xfrm>
            <a:off x="5086733" y="5411242"/>
            <a:ext cx="4269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600">
                <a:solidFill>
                  <a:schemeClr val="dk1"/>
                </a:solidFill>
                <a:latin typeface="Arial"/>
                <a:ea typeface="Arial"/>
                <a:cs typeface="Arial"/>
                <a:sym typeface="Arial"/>
              </a:rPr>
              <a:t>Figure 1</a:t>
            </a:r>
            <a:r>
              <a:rPr lang="en-US" sz="600">
                <a:solidFill>
                  <a:schemeClr val="dk1"/>
                </a:solidFill>
                <a:latin typeface="Arial"/>
                <a:ea typeface="Arial"/>
                <a:cs typeface="Arial"/>
                <a:sym typeface="Arial"/>
              </a:rPr>
              <a:t>. Initial presentation. A, extraoral view of lips. B, Upper labial mucosa. C, Lower labial mucosa. </a:t>
            </a:r>
            <a:br>
              <a:rPr lang="en-US" sz="600">
                <a:solidFill>
                  <a:schemeClr val="dk1"/>
                </a:solidFill>
                <a:latin typeface="Arial"/>
                <a:ea typeface="Arial"/>
                <a:cs typeface="Arial"/>
                <a:sym typeface="Arial"/>
              </a:rPr>
            </a:br>
            <a:r>
              <a:rPr lang="en-US" sz="600">
                <a:solidFill>
                  <a:schemeClr val="dk1"/>
                </a:solidFill>
                <a:latin typeface="Arial"/>
                <a:ea typeface="Arial"/>
                <a:cs typeface="Arial"/>
                <a:sym typeface="Arial"/>
              </a:rPr>
              <a:t>D, Teeth involved. E, Hard palate. F, Soft palate.</a:t>
            </a:r>
            <a:endParaRPr/>
          </a:p>
          <a:p>
            <a:pPr indent="0" lvl="0" marL="0" marR="0" rtl="0" algn="l">
              <a:spcBef>
                <a:spcPts val="0"/>
              </a:spcBef>
              <a:spcAft>
                <a:spcPts val="0"/>
              </a:spcAft>
              <a:buNone/>
            </a:pPr>
            <a:r>
              <a:rPr lang="en-US" sz="600">
                <a:solidFill>
                  <a:schemeClr val="dk1"/>
                </a:solidFill>
                <a:latin typeface="Arial"/>
                <a:ea typeface="Arial"/>
                <a:cs typeface="Arial"/>
                <a:sym typeface="Arial"/>
              </a:rPr>
              <a:t>Roger et al. Oral Trauma After Explosion of E-Cigarette. J Oral Maxillofac Surg 2016</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1"/>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What </a:t>
            </a:r>
            <a:r>
              <a:rPr lang="en-US"/>
              <a:t>percentage</a:t>
            </a:r>
            <a:r>
              <a:rPr lang="en-US"/>
              <a:t> of </a:t>
            </a:r>
            <a:r>
              <a:rPr i="1" lang="en-US"/>
              <a:t>middle school</a:t>
            </a:r>
            <a:r>
              <a:rPr i="1" lang="en-US"/>
              <a:t> students</a:t>
            </a:r>
            <a:r>
              <a:rPr lang="en-US"/>
              <a:t> </a:t>
            </a:r>
            <a:br>
              <a:rPr lang="en-US"/>
            </a:br>
            <a:r>
              <a:rPr lang="en-US"/>
              <a:t>have smoked e-cigarettes in the past 30 days?</a:t>
            </a:r>
            <a:endParaRPr/>
          </a:p>
          <a:p>
            <a:pPr indent="-406400" lvl="0" marL="457200" rtl="0" algn="l">
              <a:spcBef>
                <a:spcPts val="1000"/>
              </a:spcBef>
              <a:spcAft>
                <a:spcPts val="0"/>
              </a:spcAft>
              <a:buSzPts val="2800"/>
              <a:buChar char="•"/>
            </a:pPr>
            <a:r>
              <a:rPr lang="en-US"/>
              <a:t>What percentage of </a:t>
            </a:r>
            <a:r>
              <a:rPr i="1" lang="en-US"/>
              <a:t>high school students </a:t>
            </a:r>
            <a:br>
              <a:rPr lang="en-US"/>
            </a:br>
            <a:r>
              <a:rPr lang="en-US"/>
              <a:t>have smoked</a:t>
            </a:r>
            <a:r>
              <a:rPr lang="en-US"/>
              <a:t> e-cigarettes </a:t>
            </a:r>
            <a:r>
              <a:rPr lang="en-US"/>
              <a:t>in the past 30 days?</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88" name="Google Shape;188;p21"/>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TAKE A GUESS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2"/>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TRUTH</a:t>
            </a:r>
            <a:endParaRPr/>
          </a:p>
        </p:txBody>
      </p:sp>
      <p:pic>
        <p:nvPicPr>
          <p:cNvPr id="195" name="Google Shape;195;p22"/>
          <p:cNvPicPr preferRelativeResize="0"/>
          <p:nvPr/>
        </p:nvPicPr>
        <p:blipFill>
          <a:blip r:embed="rId3">
            <a:alphaModFix/>
          </a:blip>
          <a:stretch>
            <a:fillRect/>
          </a:stretch>
        </p:blipFill>
        <p:spPr>
          <a:xfrm>
            <a:off x="108675" y="1761850"/>
            <a:ext cx="8686800" cy="4000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SMALL GROUPS, ASSEMBLE!</a:t>
            </a:r>
            <a:endParaRPr/>
          </a:p>
        </p:txBody>
      </p:sp>
      <p:pic>
        <p:nvPicPr>
          <p:cNvPr id="202" name="Google Shape;202;p23"/>
          <p:cNvPicPr preferRelativeResize="0"/>
          <p:nvPr/>
        </p:nvPicPr>
        <p:blipFill>
          <a:blip r:embed="rId3">
            <a:alphaModFix/>
          </a:blip>
          <a:stretch>
            <a:fillRect/>
          </a:stretch>
        </p:blipFill>
        <p:spPr>
          <a:xfrm>
            <a:off x="904425" y="1363950"/>
            <a:ext cx="7335148" cy="4888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4"/>
          <p:cNvSpPr txBox="1"/>
          <p:nvPr>
            <p:ph idx="1" type="body"/>
          </p:nvPr>
        </p:nvSpPr>
        <p:spPr>
          <a:xfrm>
            <a:off x="348073" y="1283409"/>
            <a:ext cx="8502900" cy="51291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065DA3"/>
              </a:buClr>
              <a:buSzPts val="2800"/>
              <a:buChar char="•"/>
            </a:pPr>
            <a:r>
              <a:rPr lang="en-US">
                <a:solidFill>
                  <a:srgbClr val="065DA3"/>
                </a:solidFill>
              </a:rPr>
              <a:t>On the front of your index card, record responses to the following question:</a:t>
            </a:r>
            <a:endParaRPr>
              <a:solidFill>
                <a:srgbClr val="065DA3"/>
              </a:solidFill>
            </a:endParaRPr>
          </a:p>
          <a:p>
            <a:pPr indent="-381000" lvl="1" marL="914400" rtl="0" algn="l">
              <a:lnSpc>
                <a:spcPct val="115000"/>
              </a:lnSpc>
              <a:spcBef>
                <a:spcPts val="0"/>
              </a:spcBef>
              <a:spcAft>
                <a:spcPts val="0"/>
              </a:spcAft>
              <a:buClr>
                <a:srgbClr val="000000"/>
              </a:buClr>
              <a:buSzPts val="2400"/>
              <a:buChar char="•"/>
            </a:pPr>
            <a:r>
              <a:rPr b="0" lang="en-US" sz="2400">
                <a:solidFill>
                  <a:srgbClr val="000000"/>
                </a:solidFill>
              </a:rPr>
              <a:t>Why might </a:t>
            </a:r>
            <a:r>
              <a:rPr lang="en-US">
                <a:solidFill>
                  <a:srgbClr val="000000"/>
                </a:solidFill>
              </a:rPr>
              <a:t>kids your age </a:t>
            </a:r>
            <a:r>
              <a:rPr b="0" lang="en-US" sz="2400">
                <a:solidFill>
                  <a:srgbClr val="000000"/>
                </a:solidFill>
              </a:rPr>
              <a:t>experiment with </a:t>
            </a:r>
            <a:r>
              <a:rPr lang="en-US">
                <a:solidFill>
                  <a:srgbClr val="000000"/>
                </a:solidFill>
              </a:rPr>
              <a:t>e</a:t>
            </a:r>
            <a:r>
              <a:rPr b="0" lang="en-US" sz="2400">
                <a:solidFill>
                  <a:srgbClr val="000000"/>
                </a:solidFill>
              </a:rPr>
              <a:t>-cigarettes?</a:t>
            </a:r>
            <a:endParaRPr b="0" sz="2400">
              <a:solidFill>
                <a:srgbClr val="000000"/>
              </a:solidFill>
            </a:endParaRPr>
          </a:p>
          <a:p>
            <a:pPr indent="-406400" lvl="0" marL="457200" rtl="0" algn="l">
              <a:lnSpc>
                <a:spcPct val="115000"/>
              </a:lnSpc>
              <a:spcBef>
                <a:spcPts val="0"/>
              </a:spcBef>
              <a:spcAft>
                <a:spcPts val="0"/>
              </a:spcAft>
              <a:buClr>
                <a:srgbClr val="065DA3"/>
              </a:buClr>
              <a:buSzPts val="2800"/>
              <a:buChar char="•"/>
            </a:pPr>
            <a:r>
              <a:rPr lang="en-US">
                <a:solidFill>
                  <a:srgbClr val="065DA3"/>
                </a:solidFill>
              </a:rPr>
              <a:t>On the back of your index card, record responses to the following question:</a:t>
            </a:r>
            <a:endParaRPr>
              <a:solidFill>
                <a:srgbClr val="065DA3"/>
              </a:solidFill>
            </a:endParaRPr>
          </a:p>
          <a:p>
            <a:pPr indent="-381000" lvl="1" marL="914400" rtl="0" algn="l">
              <a:lnSpc>
                <a:spcPct val="115000"/>
              </a:lnSpc>
              <a:spcBef>
                <a:spcPts val="0"/>
              </a:spcBef>
              <a:spcAft>
                <a:spcPts val="0"/>
              </a:spcAft>
              <a:buClr>
                <a:srgbClr val="000000"/>
              </a:buClr>
              <a:buSzPts val="2400"/>
              <a:buChar char="•"/>
            </a:pPr>
            <a:r>
              <a:rPr b="0" lang="en-US" sz="2400">
                <a:solidFill>
                  <a:srgbClr val="000000"/>
                </a:solidFill>
              </a:rPr>
              <a:t>What are some positive things </a:t>
            </a:r>
            <a:r>
              <a:rPr lang="en-US">
                <a:solidFill>
                  <a:srgbClr val="000000"/>
                </a:solidFill>
              </a:rPr>
              <a:t>kids your age</a:t>
            </a:r>
            <a:r>
              <a:rPr b="0" lang="en-US" sz="2400">
                <a:solidFill>
                  <a:srgbClr val="000000"/>
                </a:solidFill>
              </a:rPr>
              <a:t> can do instead of using </a:t>
            </a:r>
            <a:r>
              <a:rPr lang="en-US">
                <a:solidFill>
                  <a:srgbClr val="000000"/>
                </a:solidFill>
              </a:rPr>
              <a:t>e</a:t>
            </a:r>
            <a:r>
              <a:rPr b="0" lang="en-US" sz="2400">
                <a:solidFill>
                  <a:srgbClr val="000000"/>
                </a:solidFill>
              </a:rPr>
              <a:t>-cigarettes?</a:t>
            </a:r>
            <a:endParaRPr b="0" sz="2400">
              <a:solidFill>
                <a:srgbClr val="000000"/>
              </a:solidFill>
            </a:endParaRPr>
          </a:p>
          <a:p>
            <a:pPr indent="0" lvl="0" marL="0" rtl="0" algn="l">
              <a:spcBef>
                <a:spcPts val="1000"/>
              </a:spcBef>
              <a:spcAft>
                <a:spcPts val="0"/>
              </a:spcAft>
              <a:buNone/>
            </a:pPr>
            <a:r>
              <a:t/>
            </a:r>
            <a:endParaRPr>
              <a:solidFill>
                <a:srgbClr val="065DA3"/>
              </a:solidFill>
            </a:endParaRPr>
          </a:p>
        </p:txBody>
      </p:sp>
      <p:sp>
        <p:nvSpPr>
          <p:cNvPr id="209" name="Google Shape;209;p2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1: WHY DO IT?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5"/>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1: WHY DO IT?</a:t>
            </a:r>
            <a:endParaRPr/>
          </a:p>
        </p:txBody>
      </p:sp>
      <p:graphicFrame>
        <p:nvGraphicFramePr>
          <p:cNvPr id="216" name="Google Shape;216;p25"/>
          <p:cNvGraphicFramePr/>
          <p:nvPr/>
        </p:nvGraphicFramePr>
        <p:xfrm>
          <a:off x="500250" y="1497125"/>
          <a:ext cx="3000000" cy="3000000"/>
        </p:xfrm>
        <a:graphic>
          <a:graphicData uri="http://schemas.openxmlformats.org/drawingml/2006/table">
            <a:tbl>
              <a:tblPr>
                <a:noFill/>
                <a:tableStyleId>{F24833C9-93BF-4249-A085-5C0E2303D255}</a:tableStyleId>
              </a:tblPr>
              <a:tblGrid>
                <a:gridCol w="3390000"/>
                <a:gridCol w="4740000"/>
              </a:tblGrid>
              <a:tr h="381000">
                <a:tc>
                  <a:txBody>
                    <a:bodyPr/>
                    <a:lstStyle/>
                    <a:p>
                      <a:pPr indent="0" lvl="0" marL="0" rtl="0" algn="ctr">
                        <a:spcBef>
                          <a:spcPts val="0"/>
                        </a:spcBef>
                        <a:spcAft>
                          <a:spcPts val="0"/>
                        </a:spcAft>
                        <a:buNone/>
                      </a:pPr>
                      <a:r>
                        <a:rPr b="1" lang="en-US">
                          <a:solidFill>
                            <a:schemeClr val="lt1"/>
                          </a:solidFill>
                        </a:rPr>
                        <a:t>Reasons to Try E-Cigarettes</a:t>
                      </a:r>
                      <a:endParaRPr b="1">
                        <a:solidFill>
                          <a:schemeClr val="lt1"/>
                        </a:solidFill>
                      </a:endParaRPr>
                    </a:p>
                  </a:txBody>
                  <a:tcPr marT="91425" marB="91425" marR="91425" marL="91425" anchor="ctr">
                    <a:solidFill>
                      <a:srgbClr val="015FA4"/>
                    </a:solidFill>
                  </a:tcPr>
                </a:tc>
                <a:tc>
                  <a:txBody>
                    <a:bodyPr/>
                    <a:lstStyle/>
                    <a:p>
                      <a:pPr indent="0" lvl="0" marL="0" rtl="0" algn="ctr">
                        <a:spcBef>
                          <a:spcPts val="0"/>
                        </a:spcBef>
                        <a:spcAft>
                          <a:spcPts val="0"/>
                        </a:spcAft>
                        <a:buNone/>
                      </a:pPr>
                      <a:r>
                        <a:rPr b="1" lang="en-US">
                          <a:solidFill>
                            <a:schemeClr val="lt1"/>
                          </a:solidFill>
                        </a:rPr>
                        <a:t>Potential Positive Alternatives</a:t>
                      </a:r>
                      <a:endParaRPr b="1">
                        <a:solidFill>
                          <a:schemeClr val="lt1"/>
                        </a:solidFill>
                      </a:endParaRPr>
                    </a:p>
                  </a:txBody>
                  <a:tcPr marT="91425" marB="91425" marR="91425" marL="91425" anchor="ctr">
                    <a:solidFill>
                      <a:srgbClr val="015FA4"/>
                    </a:solidFill>
                  </a:tcPr>
                </a:tc>
              </a:tr>
              <a:tr h="381000">
                <a:tc>
                  <a:txBody>
                    <a:bodyPr/>
                    <a:lstStyle/>
                    <a:p>
                      <a:pPr indent="0" lvl="0" marL="0" rtl="0" algn="l">
                        <a:spcBef>
                          <a:spcPts val="0"/>
                        </a:spcBef>
                        <a:spcAft>
                          <a:spcPts val="0"/>
                        </a:spcAft>
                        <a:buNone/>
                      </a:pPr>
                      <a:r>
                        <a:rPr lang="en-US"/>
                        <a:t>If friends use e-cigarette </a:t>
                      </a:r>
                      <a:endParaRPr/>
                    </a:p>
                  </a:txBody>
                  <a:tcPr marT="91425" marB="91425" marR="91425" marL="91425"/>
                </a:tc>
                <a:tc>
                  <a:txBody>
                    <a:bodyPr/>
                    <a:lstStyle/>
                    <a:p>
                      <a:pPr indent="0" lvl="0" marL="0" rtl="0" algn="l">
                        <a:spcBef>
                          <a:spcPts val="0"/>
                        </a:spcBef>
                        <a:spcAft>
                          <a:spcPts val="0"/>
                        </a:spcAft>
                        <a:buNone/>
                      </a:pPr>
                      <a:r>
                        <a:rPr lang="en-US"/>
                        <a:t>Be yourself. Help your friends learn about the harm of e-cigarette use. Figure out your passion and join a sports team or a club; invite friends to a movie; tell a joke.</a:t>
                      </a:r>
                      <a:endParaRPr/>
                    </a:p>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US"/>
                        <a:t>If family members (parents/siblings) use e-cigarettes</a:t>
                      </a:r>
                      <a:endParaRPr/>
                    </a:p>
                  </a:txBody>
                  <a:tcPr marT="91425" marB="91425" marR="91425" marL="91425"/>
                </a:tc>
                <a:tc>
                  <a:txBody>
                    <a:bodyPr/>
                    <a:lstStyle/>
                    <a:p>
                      <a:pPr indent="0" lvl="0" marL="0" rtl="0" algn="l">
                        <a:spcBef>
                          <a:spcPts val="0"/>
                        </a:spcBef>
                        <a:spcAft>
                          <a:spcPts val="0"/>
                        </a:spcAft>
                        <a:buNone/>
                      </a:pPr>
                      <a:r>
                        <a:rPr lang="en-US"/>
                        <a:t>Inform family members about the dangers of e-cigarette use. Try to institute changes at home requesting family members not smoking around you. </a:t>
                      </a:r>
                      <a:r>
                        <a:rPr i="1" lang="en-US"/>
                        <a:t>Be the voice of reason.</a:t>
                      </a:r>
                      <a:endParaRPr i="1"/>
                    </a:p>
                  </a:txBody>
                  <a:tcPr marT="91425" marB="91425" marR="91425" marL="91425"/>
                </a:tc>
              </a:tr>
              <a:tr h="381000">
                <a:tc>
                  <a:txBody>
                    <a:bodyPr/>
                    <a:lstStyle/>
                    <a:p>
                      <a:pPr indent="0" lvl="0" marL="0" rtl="0" algn="l">
                        <a:spcBef>
                          <a:spcPts val="0"/>
                        </a:spcBef>
                        <a:spcAft>
                          <a:spcPts val="0"/>
                        </a:spcAft>
                        <a:buNone/>
                      </a:pPr>
                      <a:r>
                        <a:rPr lang="en-US"/>
                        <a:t>The flavors look and smell tasty (varied flavouring especially mint, candy, fruit or chocolate. </a:t>
                      </a: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Make your own smoothie with a variety of fruits and vegetables. Get a fresh-pressed juice. Eat or drink something with flavour you like. Indulge in healthier options with intriguing flavours. </a:t>
                      </a:r>
                      <a:endParaRPr/>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t>Just Curious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000000"/>
                          </a:solidFill>
                        </a:rPr>
                        <a:t>Ask lots of questions and research the facts.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t>L</a:t>
                      </a:r>
                      <a:r>
                        <a:rPr lang="en-US"/>
                        <a:t>ess harmful than other forms of tobacco such as cigarettes </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US"/>
                        <a:t>Help friends understand that although e-cigarettes are less harmful, they contain harmful toxins and cause addiction, a brain disease. </a:t>
                      </a:r>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