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6858000" cx="9144000"/>
  <p:notesSz cx="6858000" cy="9144000"/>
  <p:embeddedFontLst>
    <p:embeddedFont>
      <p:font typeface="Arial Narrow"/>
      <p:regular r:id="rId31"/>
      <p:bold r:id="rId32"/>
      <p:italic r:id="rId33"/>
      <p:boldItalic r:id="rId34"/>
    </p:embeddedFont>
    <p:embeddedFont>
      <p:font typeface="Montserra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2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208"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ialNarrow-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ArialNarrow-italic.fntdata"/><Relationship Id="rId10" Type="http://schemas.openxmlformats.org/officeDocument/2006/relationships/slide" Target="slides/slide5.xml"/><Relationship Id="rId32" Type="http://schemas.openxmlformats.org/officeDocument/2006/relationships/font" Target="fonts/ArialNarrow-bold.fntdata"/><Relationship Id="rId13" Type="http://schemas.openxmlformats.org/officeDocument/2006/relationships/slide" Target="slides/slide8.xml"/><Relationship Id="rId35" Type="http://schemas.openxmlformats.org/officeDocument/2006/relationships/font" Target="fonts/Montserrat-regular.fntdata"/><Relationship Id="rId12" Type="http://schemas.openxmlformats.org/officeDocument/2006/relationships/slide" Target="slides/slide7.xml"/><Relationship Id="rId34" Type="http://schemas.openxmlformats.org/officeDocument/2006/relationships/font" Target="fonts/ArialNarrow-boldItalic.fntdata"/><Relationship Id="rId15" Type="http://schemas.openxmlformats.org/officeDocument/2006/relationships/slide" Target="slides/slide10.xml"/><Relationship Id="rId37" Type="http://schemas.openxmlformats.org/officeDocument/2006/relationships/font" Target="fonts/Montserrat-italic.fntdata"/><Relationship Id="rId14" Type="http://schemas.openxmlformats.org/officeDocument/2006/relationships/slide" Target="slides/slide9.xml"/><Relationship Id="rId36" Type="http://schemas.openxmlformats.org/officeDocument/2006/relationships/font" Target="fonts/Montserrat-bold.fntdata"/><Relationship Id="rId17" Type="http://schemas.openxmlformats.org/officeDocument/2006/relationships/slide" Target="slides/slide12.xml"/><Relationship Id="rId16" Type="http://schemas.openxmlformats.org/officeDocument/2006/relationships/slide" Target="slides/slide11.xml"/><Relationship Id="rId38" Type="http://schemas.openxmlformats.org/officeDocument/2006/relationships/font" Target="fonts/Montserrat-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 name="Shape 78"/>
        <p:cNvGrpSpPr/>
        <p:nvPr/>
      </p:nvGrpSpPr>
      <p:grpSpPr>
        <a:xfrm>
          <a:off x="0" y="0"/>
          <a:ext cx="0" cy="0"/>
          <a:chOff x="0" y="0"/>
          <a:chExt cx="0" cy="0"/>
        </a:xfrm>
      </p:grpSpPr>
      <p:sp>
        <p:nvSpPr>
          <p:cNvPr id="79" name="Google Shape;79;g5a6d4002a8_1_1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5a6d4002a8_1_1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None/>
            </a:pPr>
            <a:r>
              <a:t/>
            </a:r>
            <a:endParaRPr/>
          </a:p>
        </p:txBody>
      </p:sp>
      <p:sp>
        <p:nvSpPr>
          <p:cNvPr id="81" name="Google Shape;81;g5a6d4002a8_1_14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g5b17f94ca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5b17f94ca5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a:t>
            </a:r>
            <a:r>
              <a:rPr lang="en-US">
                <a:latin typeface="Arial"/>
                <a:ea typeface="Arial"/>
                <a:cs typeface="Arial"/>
                <a:sym typeface="Arial"/>
              </a:rPr>
              <a:t> how the e-cigarettes are being sold right next to candy, which is typically appealing for children and young adults.</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148" name="Google Shape;148;g5b17f94ca5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5a6d4002a8_1_2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5a6d4002a8_1_2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Indirect Advertising includes the mediums on the slide AND Big tobacco pressures the mass media not to print bad things about vaping and smoking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Indirect Advertising: hides that it’s an ad. The following are different mediums that use indirect advertising:</a:t>
            </a:r>
            <a:endParaRPr>
              <a:latin typeface="Arial"/>
              <a:ea typeface="Arial"/>
              <a:cs typeface="Arial"/>
              <a:sym typeface="Arial"/>
            </a:endParaRPr>
          </a:p>
          <a:p>
            <a:pPr indent="-317500" lvl="0" marL="457200" rtl="0" algn="l">
              <a:lnSpc>
                <a:spcPct val="115000"/>
              </a:lnSpc>
              <a:spcBef>
                <a:spcPts val="400"/>
              </a:spcBef>
              <a:spcAft>
                <a:spcPts val="0"/>
              </a:spcAft>
              <a:buSzPts val="1400"/>
              <a:buFont typeface="Arial"/>
              <a:buChar char="●"/>
            </a:pPr>
            <a:r>
              <a:rPr b="1" lang="en-US">
                <a:latin typeface="Arial"/>
                <a:ea typeface="Arial"/>
                <a:cs typeface="Arial"/>
                <a:sym typeface="Arial"/>
              </a:rPr>
              <a:t>Social Media:</a:t>
            </a:r>
            <a:r>
              <a:rPr lang="en-US">
                <a:latin typeface="Arial"/>
                <a:ea typeface="Arial"/>
                <a:cs typeface="Arial"/>
                <a:sym typeface="Arial"/>
              </a:rPr>
              <a:t> Big tobacco companies pay people to post about tobacco and e-cigarettes to glamorize and make them look “cool”, fun, social, delicious.</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b="1" lang="en-US">
                <a:latin typeface="Arial"/>
                <a:ea typeface="Arial"/>
                <a:cs typeface="Arial"/>
                <a:sym typeface="Arial"/>
              </a:rPr>
              <a:t>Movies/Television:</a:t>
            </a:r>
            <a:r>
              <a:rPr lang="en-US">
                <a:latin typeface="Arial"/>
                <a:ea typeface="Arial"/>
                <a:cs typeface="Arial"/>
                <a:sym typeface="Arial"/>
              </a:rPr>
              <a:t> Tobacco and e-cigarette companies pay actors to smoke their brands in movies/television.  </a:t>
            </a:r>
            <a:endParaRPr>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b="1" lang="en-US">
                <a:latin typeface="Arial"/>
                <a:ea typeface="Arial"/>
                <a:cs typeface="Arial"/>
                <a:sym typeface="Arial"/>
              </a:rPr>
              <a:t>Magazines/Newspapers:</a:t>
            </a:r>
            <a:r>
              <a:rPr lang="en-US">
                <a:latin typeface="Arial"/>
                <a:ea typeface="Arial"/>
                <a:cs typeface="Arial"/>
                <a:sym typeface="Arial"/>
              </a:rPr>
              <a:t> Some magazines choose to take money from the tobacco and e-cigarette industry to promote products as part of a glamorous lifestyle</a:t>
            </a:r>
            <a:endParaRPr>
              <a:latin typeface="Arial"/>
              <a:ea typeface="Arial"/>
              <a:cs typeface="Arial"/>
              <a:sym typeface="Arial"/>
            </a:endParaRPr>
          </a:p>
        </p:txBody>
      </p:sp>
      <p:sp>
        <p:nvSpPr>
          <p:cNvPr id="156" name="Google Shape;156;g5a6d4002a8_1_21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5be056e1a7_1_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5be056e1a7_1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200"/>
              <a:buFont typeface="Calibri"/>
              <a:buNone/>
            </a:pPr>
            <a:r>
              <a:rPr b="1" lang="en-US">
                <a:latin typeface="Arial"/>
                <a:ea typeface="Arial"/>
                <a:cs typeface="Arial"/>
                <a:sym typeface="Arial"/>
              </a:rPr>
              <a:t>Ask: </a:t>
            </a:r>
            <a:r>
              <a:rPr lang="en-US">
                <a:latin typeface="Arial"/>
                <a:ea typeface="Arial"/>
                <a:cs typeface="Arial"/>
                <a:sym typeface="Arial"/>
              </a:rPr>
              <a:t>have you seen a TV show or movie with a character using an e-cigarette?</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b="1" lang="en-US">
                <a:latin typeface="Arial"/>
                <a:ea typeface="Arial"/>
                <a:cs typeface="Arial"/>
                <a:sym typeface="Arial"/>
              </a:rPr>
              <a:t>Explain</a:t>
            </a:r>
            <a:r>
              <a:rPr lang="en-US">
                <a:latin typeface="Arial"/>
                <a:ea typeface="Arial"/>
                <a:cs typeface="Arial"/>
                <a:sym typeface="Arial"/>
              </a:rPr>
              <a:t>: E-cigarette use has started to pop up in TV shows and movies, although it is a not as widespread as traditional cigarette use was.</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b="1" lang="en-US">
                <a:latin typeface="Arial"/>
                <a:ea typeface="Arial"/>
                <a:cs typeface="Arial"/>
                <a:sym typeface="Arial"/>
              </a:rPr>
              <a:t>Don’t believe the hype.. it’s a form of indirect advertisement!  </a:t>
            </a:r>
            <a:r>
              <a:rPr lang="en-US">
                <a:latin typeface="Arial"/>
                <a:ea typeface="Arial"/>
                <a:cs typeface="Arial"/>
                <a:sym typeface="Arial"/>
              </a:rPr>
              <a:t>Often celebrities get paid to use an e-cigarette or other tobacco products in TV shows and movies - it is the same with other products like soda and clothing/accessories</a:t>
            </a:r>
            <a:endParaRPr b="1">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lang="en-US">
                <a:latin typeface="Arial"/>
                <a:ea typeface="Arial"/>
                <a:cs typeface="Arial"/>
                <a:sym typeface="Arial"/>
              </a:rPr>
              <a:t>The following are the examples in the image above.</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lang="en-US">
                <a:latin typeface="Arial"/>
                <a:ea typeface="Arial"/>
                <a:cs typeface="Arial"/>
                <a:sym typeface="Arial"/>
              </a:rPr>
              <a:t>Leonardo DiCaprio at the SAG Awards Ceremony</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lang="en-US">
                <a:latin typeface="Arial"/>
                <a:ea typeface="Arial"/>
                <a:cs typeface="Arial"/>
                <a:sym typeface="Arial"/>
              </a:rPr>
              <a:t>Jack Black vaping in the movie Sex Tape. </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lang="en-US">
                <a:latin typeface="Arial"/>
                <a:ea typeface="Arial"/>
                <a:cs typeface="Arial"/>
                <a:sym typeface="Arial"/>
              </a:rPr>
              <a:t>Johnny Depp vaping in the movie The Tourist. </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lang="en-US">
                <a:latin typeface="Arial"/>
                <a:ea typeface="Arial"/>
                <a:cs typeface="Arial"/>
                <a:sym typeface="Arial"/>
              </a:rPr>
              <a:t>Rodrigo Santoro vaping in the movie Focus </a:t>
            </a:r>
            <a:endParaRPr>
              <a:latin typeface="Arial"/>
              <a:ea typeface="Arial"/>
              <a:cs typeface="Arial"/>
              <a:sym typeface="Arial"/>
            </a:endParaRPr>
          </a:p>
          <a:p>
            <a:pPr indent="0" lvl="0" marL="0" rtl="0" algn="l">
              <a:spcBef>
                <a:spcPts val="360"/>
              </a:spcBef>
              <a:spcAft>
                <a:spcPts val="0"/>
              </a:spcAft>
              <a:buClr>
                <a:schemeClr val="dk1"/>
              </a:buClr>
              <a:buSzPts val="1200"/>
              <a:buFont typeface="Calibri"/>
              <a:buNone/>
            </a:pPr>
            <a:r>
              <a:rPr lang="en-US">
                <a:latin typeface="Arial"/>
                <a:ea typeface="Arial"/>
                <a:cs typeface="Arial"/>
                <a:sym typeface="Arial"/>
              </a:rPr>
              <a:t>John Cusack vaping in the movie Drive Hard. </a:t>
            </a:r>
            <a:endParaRPr>
              <a:latin typeface="Arial"/>
              <a:ea typeface="Arial"/>
              <a:cs typeface="Arial"/>
              <a:sym typeface="Arial"/>
            </a:endParaRPr>
          </a:p>
        </p:txBody>
      </p:sp>
      <p:sp>
        <p:nvSpPr>
          <p:cNvPr id="163" name="Google Shape;163;g5be056e1a7_1_15: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5be056e1a7_1_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be056e1a7_1_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200"/>
              <a:buFont typeface="Calibri"/>
              <a:buNone/>
            </a:pPr>
            <a:r>
              <a:rPr b="1" lang="en-US">
                <a:latin typeface="Arial"/>
                <a:ea typeface="Arial"/>
                <a:cs typeface="Arial"/>
                <a:sym typeface="Arial"/>
              </a:rPr>
              <a:t>Magazines (online): </a:t>
            </a:r>
            <a:r>
              <a:rPr lang="en-US">
                <a:latin typeface="Arial"/>
                <a:ea typeface="Arial"/>
                <a:cs typeface="Arial"/>
                <a:sym typeface="Arial"/>
              </a:rPr>
              <a:t>Vanity Fair running an article about actor Sophie Turner (from Game of Thrones and X-Men) and her JUUL</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71" name="Google Shape;171;g5be056e1a7_1_2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a6d4002a8_1_2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a6d4002a8_1_2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None/>
            </a:pPr>
            <a:r>
              <a:rPr b="1" lang="en-US">
                <a:latin typeface="Arial"/>
                <a:ea typeface="Arial"/>
                <a:cs typeface="Arial"/>
                <a:sym typeface="Arial"/>
              </a:rPr>
              <a:t>Work Time </a:t>
            </a:r>
            <a:r>
              <a:rPr lang="en-US">
                <a:latin typeface="Arial"/>
                <a:ea typeface="Arial"/>
                <a:cs typeface="Arial"/>
                <a:sym typeface="Arial"/>
              </a:rPr>
              <a:t>20-25 minutes</a:t>
            </a:r>
            <a:endParaRPr>
              <a:latin typeface="Arial"/>
              <a:ea typeface="Arial"/>
              <a:cs typeface="Arial"/>
              <a:sym typeface="Arial"/>
            </a:endParaRPr>
          </a:p>
          <a:p>
            <a:pPr indent="0" lvl="0" marL="0" rtl="0" algn="l">
              <a:lnSpc>
                <a:spcPct val="115000"/>
              </a:lnSpc>
              <a:spcBef>
                <a:spcPts val="400"/>
              </a:spcBef>
              <a:spcAft>
                <a:spcPts val="0"/>
              </a:spcAft>
              <a:buNone/>
            </a:pPr>
            <a:r>
              <a:rPr b="1" lang="en-US">
                <a:latin typeface="Arial"/>
                <a:ea typeface="Arial"/>
                <a:cs typeface="Arial"/>
                <a:sym typeface="Arial"/>
              </a:rPr>
              <a:t>Show: https://youtu.be/nE8fOLH1LrY</a:t>
            </a:r>
            <a:endParaRPr>
              <a:latin typeface="Arial"/>
              <a:ea typeface="Arial"/>
              <a:cs typeface="Arial"/>
              <a:sym typeface="Arial"/>
            </a:endParaRPr>
          </a:p>
          <a:p>
            <a:pPr indent="0" lvl="0" marL="0" rtl="0" algn="l">
              <a:lnSpc>
                <a:spcPct val="115000"/>
              </a:lnSpc>
              <a:spcBef>
                <a:spcPts val="400"/>
              </a:spcBef>
              <a:spcAft>
                <a:spcPts val="0"/>
              </a:spcAft>
              <a:buNone/>
            </a:pPr>
            <a:r>
              <a:t/>
            </a:r>
            <a:endParaRPr>
              <a:latin typeface="Arial"/>
              <a:ea typeface="Arial"/>
              <a:cs typeface="Arial"/>
              <a:sym typeface="Arial"/>
            </a:endParaRPr>
          </a:p>
          <a:p>
            <a:pPr indent="0" lvl="0" marL="0" rtl="0" algn="l">
              <a:lnSpc>
                <a:spcPct val="115000"/>
              </a:lnSpc>
              <a:spcBef>
                <a:spcPts val="400"/>
              </a:spcBef>
              <a:spcAft>
                <a:spcPts val="0"/>
              </a:spcAft>
              <a:buNone/>
            </a:pPr>
            <a:r>
              <a:rPr lang="en-US">
                <a:latin typeface="Arial"/>
                <a:ea typeface="Arial"/>
                <a:cs typeface="Arial"/>
                <a:sym typeface="Arial"/>
              </a:rPr>
              <a:t>Video is also linked in the image.</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79" name="Google Shape;179;g5a6d4002a8_1_24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5a82b5b22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a82b5b221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the students to assemble into their peer-facilitated groups.</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86" name="Google Shape;186;g5a82b5b221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5a82b5b221_0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5a82b5b221_0_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Activity 1: E-cigarette Advertising Appeals</a:t>
            </a:r>
            <a:r>
              <a:rPr b="1" lang="en-US">
                <a:latin typeface="Arial"/>
                <a:ea typeface="Arial"/>
                <a:cs typeface="Arial"/>
                <a:sym typeface="Arial"/>
              </a:rPr>
              <a:t> (10-15 min.)</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Peer Group Facilitators to turn to Session 3, Activity 1: E-cigarette Advertising Appeals Worksheet</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reflecting</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93" name="Google Shape;193;g5a82b5b221_0_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5c129dfa5c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5c129dfa5c_0_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Activity 1: E-cigarette Advertising Appeals</a:t>
            </a:r>
            <a:r>
              <a:rPr b="1" lang="en-US">
                <a:latin typeface="Arial"/>
                <a:ea typeface="Arial"/>
                <a:cs typeface="Arial"/>
                <a:sym typeface="Arial"/>
              </a:rPr>
              <a:t> (10-15 min.)</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a:t>
            </a:r>
            <a:r>
              <a:rPr b="1" lang="en-US">
                <a:latin typeface="Arial"/>
                <a:ea typeface="Arial"/>
                <a:cs typeface="Arial"/>
                <a:sym typeface="Arial"/>
              </a:rPr>
              <a:t>sk</a:t>
            </a:r>
            <a:r>
              <a:rPr lang="en-US">
                <a:latin typeface="Arial"/>
                <a:ea typeface="Arial"/>
                <a:cs typeface="Arial"/>
                <a:sym typeface="Arial"/>
              </a:rPr>
              <a:t> Peer Group Facilitators to record their group’s reactions to each ad and respond to the questions listed on the slide.</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Advertising appeals are strategies that companies use to grab your attention and persuade you to buy and use their product.</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reflecting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01" name="Google Shape;201;g5c129dfa5c_0_2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a82b5b221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5a82b5b221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None/>
            </a:pPr>
            <a:r>
              <a:rPr lang="en-US">
                <a:latin typeface="Arial"/>
                <a:ea typeface="Arial"/>
                <a:cs typeface="Arial"/>
                <a:sym typeface="Arial"/>
              </a:rPr>
              <a:t>Possible Answer(s): Flavors, Health</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209" name="Google Shape;209;g5a82b5b221_0_2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5c129dfa5c_0_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5c129dfa5c_0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Possible Answer(s): </a:t>
            </a:r>
            <a:r>
              <a:rPr lang="en-US">
                <a:latin typeface="Arial"/>
                <a:ea typeface="Arial"/>
                <a:cs typeface="Arial"/>
                <a:sym typeface="Arial"/>
              </a:rPr>
              <a:t>Freedom</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p:txBody>
      </p:sp>
      <p:sp>
        <p:nvSpPr>
          <p:cNvPr id="216" name="Google Shape;216;g5c129dfa5c_0_12: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5a6d4002a8_1_1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5a6d4002a8_1_1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Introduction (5 min.)</a:t>
            </a:r>
            <a:endParaRPr b="1" u="sng">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students to bring out Handout 2: Adult Interview. Ask the following questions: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•Did your adult give any good advice for resisting peer pressure?</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•Did your adult know the facts about E-cigarettes?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 management - self-motivation, stress management</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empathy, perspective-taking, respect for others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relationship-building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89" name="Google Shape;89;g5a6d4002a8_1_14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5a82b5b221_0_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5a82b5b221_0_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Possible Answer(s): Freedom, Social Life, Health</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23" name="Google Shape;223;g5a82b5b221_0_3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5a82b5b221_0_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5a82b5b221_0_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Possible Answer(s): Sports, Masculinity </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30" name="Google Shape;230;g5a82b5b221_0_3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g5b3135c84d_0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5b3135c84d_0_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Possible Answer(s): Freedom</a:t>
            </a:r>
            <a:endParaRPr>
              <a:latin typeface="Arial"/>
              <a:ea typeface="Arial"/>
              <a:cs typeface="Arial"/>
              <a:sym typeface="Arial"/>
            </a:endParaRPr>
          </a:p>
          <a:p>
            <a:pPr indent="0" lvl="0" marL="0" rtl="0" algn="l">
              <a:spcBef>
                <a:spcPts val="360"/>
              </a:spcBef>
              <a:spcAft>
                <a:spcPts val="0"/>
              </a:spcAft>
              <a:buNone/>
            </a:pPr>
            <a:r>
              <a:t/>
            </a:r>
            <a:endParaRPr>
              <a:latin typeface="Arial"/>
              <a:ea typeface="Arial"/>
              <a:cs typeface="Arial"/>
              <a:sym typeface="Arial"/>
            </a:endParaRPr>
          </a:p>
        </p:txBody>
      </p:sp>
      <p:sp>
        <p:nvSpPr>
          <p:cNvPr id="237" name="Google Shape;237;g5b3135c84d_0_11: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5a82b5b221_0_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5a82b5b221_0_5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Activity 2: Warning Labels</a:t>
            </a:r>
            <a:r>
              <a:rPr b="1" lang="en-US">
                <a:latin typeface="Arial"/>
                <a:ea typeface="Arial"/>
                <a:cs typeface="Arial"/>
                <a:sym typeface="Arial"/>
              </a:rPr>
              <a:t> (12 min.)</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Distribute </a:t>
            </a:r>
            <a:r>
              <a:rPr lang="en-US">
                <a:latin typeface="Arial"/>
                <a:ea typeface="Arial"/>
                <a:cs typeface="Arial"/>
                <a:sym typeface="Arial"/>
              </a:rPr>
              <a:t>one copy of the Session 3, Activity 2: Warning Labels</a:t>
            </a:r>
            <a:r>
              <a:rPr b="1" lang="en-US">
                <a:latin typeface="Arial"/>
                <a:ea typeface="Arial"/>
                <a:cs typeface="Arial"/>
                <a:sym typeface="Arial"/>
              </a:rPr>
              <a:t> </a:t>
            </a:r>
            <a:r>
              <a:rPr lang="en-US">
                <a:latin typeface="Arial"/>
                <a:ea typeface="Arial"/>
                <a:cs typeface="Arial"/>
                <a:sym typeface="Arial"/>
              </a:rPr>
              <a:t>worksheet to each group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Introduce</a:t>
            </a:r>
            <a:r>
              <a:rPr lang="en-US">
                <a:latin typeface="Arial"/>
                <a:ea typeface="Arial"/>
                <a:cs typeface="Arial"/>
                <a:sym typeface="Arial"/>
              </a:rPr>
              <a:t> Warning Label Project: Peer Group Facilitators will use Peer Group Facilitator Sheet 3: Warning Label to lead their small groups in brainstorming a creative slogan and imaging for an e-cigarette warning label.</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i="1" lang="en-US">
                <a:latin typeface="Arial"/>
                <a:ea typeface="Arial"/>
                <a:cs typeface="Arial"/>
                <a:sym typeface="Arial"/>
              </a:rPr>
              <a:t>Example:</a:t>
            </a:r>
            <a:r>
              <a:rPr lang="en-US">
                <a:latin typeface="Arial"/>
                <a:ea typeface="Arial"/>
                <a:cs typeface="Arial"/>
                <a:sym typeface="Arial"/>
              </a:rPr>
              <a:t> No strings attached? Think again.</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a:t>
            </a:r>
            <a:r>
              <a:rPr lang="en-US">
                <a:latin typeface="Arial"/>
                <a:ea typeface="Arial"/>
                <a:cs typeface="Arial"/>
                <a:sym typeface="Arial"/>
              </a:rPr>
              <a:t> that the Warning Label Project will be presented to the class in the next session.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respect for others, empathy, appreciating diversity</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reflecting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360"/>
              </a:spcBef>
              <a:spcAft>
                <a:spcPts val="0"/>
              </a:spcAft>
              <a:buNone/>
            </a:pPr>
            <a:r>
              <a:t/>
            </a:r>
            <a:endParaRPr u="sng">
              <a:latin typeface="Arial"/>
              <a:ea typeface="Arial"/>
              <a:cs typeface="Arial"/>
              <a:sym typeface="Arial"/>
            </a:endParaRPr>
          </a:p>
        </p:txBody>
      </p:sp>
      <p:sp>
        <p:nvSpPr>
          <p:cNvPr id="244" name="Google Shape;244;g5a82b5b221_0_5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5c1c61699e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5c1c61699e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u="sng">
                <a:latin typeface="Arial"/>
                <a:ea typeface="Arial"/>
                <a:cs typeface="Arial"/>
                <a:sym typeface="Arial"/>
              </a:rPr>
              <a:t>Activity 2: Warning Label Project</a:t>
            </a:r>
            <a:r>
              <a:rPr b="1" lang="en-US">
                <a:latin typeface="Arial"/>
                <a:ea typeface="Arial"/>
                <a:cs typeface="Arial"/>
                <a:sym typeface="Arial"/>
              </a:rPr>
              <a:t> (12 min.)</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that each group will develop their own warning label for an e-cigarette (or e-liquid).</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students to spend the next few minutes brainstorming ideas for their warning label</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a:t>
            </a:r>
            <a:r>
              <a:rPr lang="en-US">
                <a:latin typeface="Arial"/>
                <a:ea typeface="Arial"/>
                <a:cs typeface="Arial"/>
                <a:sym typeface="Arial"/>
              </a:rPr>
              <a:t> that the Warning Label Project will be presented to the class in the next session.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organizational skills</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Social awareness - perspective taking, respect for others, empathy, appreciating diversity</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communication, social engagement, teamwork</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Responsible decision-making - identifying problems, analyzing situations, reflecting</a:t>
            </a:r>
            <a:endParaRPr>
              <a:latin typeface="Arial"/>
              <a:ea typeface="Arial"/>
              <a:cs typeface="Arial"/>
              <a:sym typeface="Arial"/>
            </a:endParaRPr>
          </a:p>
          <a:p>
            <a:pPr indent="0" lvl="0" marL="0" rtl="0" algn="l">
              <a:spcBef>
                <a:spcPts val="360"/>
              </a:spcBef>
              <a:spcAft>
                <a:spcPts val="0"/>
              </a:spcAft>
              <a:buNone/>
            </a:pPr>
            <a:r>
              <a:t/>
            </a:r>
            <a:endParaRPr u="sng">
              <a:latin typeface="Arial"/>
              <a:ea typeface="Arial"/>
              <a:cs typeface="Arial"/>
              <a:sym typeface="Arial"/>
            </a:endParaRPr>
          </a:p>
        </p:txBody>
      </p:sp>
      <p:sp>
        <p:nvSpPr>
          <p:cNvPr id="251" name="Google Shape;251;g5c1c61699e_0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5a82b5b221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5a82b5b221_0_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Closing </a:t>
            </a:r>
            <a:r>
              <a:rPr lang="en-US">
                <a:latin typeface="Arial"/>
                <a:ea typeface="Arial"/>
                <a:cs typeface="Arial"/>
                <a:sym typeface="Arial"/>
              </a:rPr>
              <a:t>1 minute: Review that the point of ads is to sell, not to be truthful.</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i="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i="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i="1" lang="en-US">
                <a:latin typeface="Arial"/>
                <a:ea typeface="Arial"/>
                <a:cs typeface="Arial"/>
                <a:sym typeface="Arial"/>
              </a:rPr>
              <a:t>Note: All photos (except advertisements) from Pixabay unless otherwise cited. </a:t>
            </a:r>
            <a:endParaRPr i="1">
              <a:latin typeface="Arial"/>
              <a:ea typeface="Arial"/>
              <a:cs typeface="Arial"/>
              <a:sym typeface="Arial"/>
            </a:endParaRPr>
          </a:p>
          <a:p>
            <a:pPr indent="0" lvl="0" marL="0" rtl="0" algn="l">
              <a:spcBef>
                <a:spcPts val="360"/>
              </a:spcBef>
              <a:spcAft>
                <a:spcPts val="0"/>
              </a:spcAft>
              <a:buNone/>
            </a:pPr>
            <a:r>
              <a:t/>
            </a:r>
            <a:endParaRPr u="sng">
              <a:latin typeface="Arial"/>
              <a:ea typeface="Arial"/>
              <a:cs typeface="Arial"/>
              <a:sym typeface="Arial"/>
            </a:endParaRPr>
          </a:p>
        </p:txBody>
      </p:sp>
      <p:sp>
        <p:nvSpPr>
          <p:cNvPr id="258" name="Google Shape;258;g5a82b5b221_0_6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5a6d4002a8_1_1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5a6d4002a8_1_1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Direct Instruction </a:t>
            </a:r>
            <a:r>
              <a:rPr lang="en-US">
                <a:latin typeface="Arial"/>
                <a:ea typeface="Arial"/>
                <a:cs typeface="Arial"/>
                <a:sym typeface="Arial"/>
              </a:rPr>
              <a:t>5-10 minutes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a:t>
            </a:r>
            <a:r>
              <a:rPr lang="en-US">
                <a:latin typeface="Arial"/>
                <a:ea typeface="Arial"/>
                <a:cs typeface="Arial"/>
                <a:sym typeface="Arial"/>
              </a:rPr>
              <a:t> and discuss what places or situations your students could be offered an e-cigarette.</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Give examples again here.</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04800" lvl="0" marL="457200" rtl="0" algn="l">
              <a:lnSpc>
                <a:spcPct val="115000"/>
              </a:lnSpc>
              <a:spcBef>
                <a:spcPts val="400"/>
              </a:spcBef>
              <a:spcAft>
                <a:spcPts val="0"/>
              </a:spcAft>
              <a:buClr>
                <a:schemeClr val="dk1"/>
              </a:buClr>
              <a:buSzPts val="1200"/>
              <a:buChar char="●"/>
            </a:pPr>
            <a:r>
              <a:rPr lang="en-US">
                <a:latin typeface="Arial"/>
                <a:ea typeface="Arial"/>
                <a:cs typeface="Arial"/>
                <a:sym typeface="Arial"/>
              </a:rPr>
              <a:t>Relationship skills - social engagement</a:t>
            </a:r>
            <a:endParaRPr>
              <a:latin typeface="Arial"/>
              <a:ea typeface="Arial"/>
              <a:cs typeface="Arial"/>
              <a:sym typeface="Arial"/>
            </a:endParaRPr>
          </a:p>
          <a:p>
            <a:pPr indent="-304800" lvl="0" marL="457200" rtl="0" algn="l">
              <a:lnSpc>
                <a:spcPct val="115000"/>
              </a:lnSpc>
              <a:spcBef>
                <a:spcPts val="0"/>
              </a:spcBef>
              <a:spcAft>
                <a:spcPts val="0"/>
              </a:spcAft>
              <a:buClr>
                <a:schemeClr val="dk1"/>
              </a:buClr>
              <a:buSzPts val="1200"/>
              <a:buChar char="●"/>
            </a:pPr>
            <a:r>
              <a:rPr lang="en-US">
                <a:latin typeface="Arial"/>
                <a:ea typeface="Arial"/>
                <a:cs typeface="Arial"/>
                <a:sym typeface="Arial"/>
              </a:rPr>
              <a:t>Responsible decision-making - analyzing situations, evaluating, reflecting</a:t>
            </a:r>
            <a:endParaRPr b="1">
              <a:latin typeface="Arial"/>
              <a:ea typeface="Arial"/>
              <a:cs typeface="Arial"/>
              <a:sym typeface="Arial"/>
            </a:endParaRPr>
          </a:p>
          <a:p>
            <a:pPr indent="0" lvl="0" marL="0" rtl="0" algn="l">
              <a:spcBef>
                <a:spcPts val="360"/>
              </a:spcBef>
              <a:spcAft>
                <a:spcPts val="0"/>
              </a:spcAft>
              <a:buNone/>
            </a:pPr>
            <a:r>
              <a:t/>
            </a:r>
            <a:endParaRPr b="1" u="sng">
              <a:latin typeface="Arial"/>
              <a:ea typeface="Arial"/>
              <a:cs typeface="Arial"/>
              <a:sym typeface="Arial"/>
            </a:endParaRPr>
          </a:p>
        </p:txBody>
      </p:sp>
      <p:sp>
        <p:nvSpPr>
          <p:cNvPr id="96" name="Google Shape;96;g5a6d4002a8_1_157: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g5a6d4002a8_1_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5a6d4002a8_1_1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Peers can directly pressure you to try e-cigarettes by offering you one, or may indirectly pressure you simply by smoking around you. Most of the pressure and curiosity to try e-cigarettes, however, has been created by advertisements.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 self-confidence</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impulse control, self-discipline, self-motivation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resisting in appropriate social pressure</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04" name="Google Shape;104;g5a6d4002a8_1_16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5a6d4002a8_1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5a6d4002a8_1_1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Remind</a:t>
            </a:r>
            <a:r>
              <a:rPr lang="en-US">
                <a:latin typeface="Arial"/>
                <a:ea typeface="Arial"/>
                <a:cs typeface="Arial"/>
                <a:sym typeface="Arial"/>
              </a:rPr>
              <a:t> students that E-cigarette companies want you to buy and become addicted to their products so they can make money. </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CASEL Competencies Covered</a:t>
            </a:r>
            <a:endParaRPr b="1">
              <a:latin typeface="Arial"/>
              <a:ea typeface="Arial"/>
              <a:cs typeface="Arial"/>
              <a:sym typeface="Arial"/>
            </a:endParaRPr>
          </a:p>
          <a:p>
            <a:pPr indent="-317500" lvl="0" marL="457200" rtl="0" algn="l">
              <a:lnSpc>
                <a:spcPct val="115000"/>
              </a:lnSpc>
              <a:spcBef>
                <a:spcPts val="400"/>
              </a:spcBef>
              <a:spcAft>
                <a:spcPts val="0"/>
              </a:spcAft>
              <a:buClr>
                <a:schemeClr val="dk1"/>
              </a:buClr>
              <a:buSzPts val="1400"/>
              <a:buChar char="●"/>
            </a:pPr>
            <a:r>
              <a:rPr lang="en-US">
                <a:latin typeface="Arial"/>
                <a:ea typeface="Arial"/>
                <a:cs typeface="Arial"/>
                <a:sym typeface="Arial"/>
              </a:rPr>
              <a:t>Self-awareness - identifying emotions, accurate self-perception, self-confidence</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Self-management - impulse control, self-discipline, self-motivation</a:t>
            </a:r>
            <a:endParaRPr>
              <a:latin typeface="Arial"/>
              <a:ea typeface="Arial"/>
              <a:cs typeface="Arial"/>
              <a:sym typeface="Arial"/>
            </a:endParaRPr>
          </a:p>
          <a:p>
            <a:pPr indent="-317500" lvl="0" marL="457200" rtl="0" algn="l">
              <a:lnSpc>
                <a:spcPct val="115000"/>
              </a:lnSpc>
              <a:spcBef>
                <a:spcPts val="0"/>
              </a:spcBef>
              <a:spcAft>
                <a:spcPts val="0"/>
              </a:spcAft>
              <a:buClr>
                <a:schemeClr val="dk1"/>
              </a:buClr>
              <a:buSzPts val="1400"/>
              <a:buChar char="●"/>
            </a:pPr>
            <a:r>
              <a:rPr lang="en-US">
                <a:latin typeface="Arial"/>
                <a:ea typeface="Arial"/>
                <a:cs typeface="Arial"/>
                <a:sym typeface="Arial"/>
              </a:rPr>
              <a:t>Relationship skills - resisting in appropriate social pressure</a:t>
            </a:r>
            <a:endParaRPr b="1">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11" name="Google Shape;111;g5a6d4002a8_1_17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5887d7e972_2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5887d7e972_2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Share</a:t>
            </a:r>
            <a:r>
              <a:rPr lang="en-US">
                <a:latin typeface="Arial"/>
                <a:ea typeface="Arial"/>
                <a:cs typeface="Arial"/>
                <a:sym typeface="Arial"/>
              </a:rPr>
              <a:t> the statistic: $9.5 billion is spent every year on tobacco and e-cigarette advertising, social media and promotion—more than $26 million every day, or more than $1 million every hour.</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18" name="Google Shape;118;g5887d7e972_2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5bd68a441a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5bd68a441a_1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Ask: </a:t>
            </a:r>
            <a:r>
              <a:rPr lang="en-US">
                <a:latin typeface="Arial"/>
                <a:ea typeface="Arial"/>
                <a:cs typeface="Arial"/>
                <a:sym typeface="Arial"/>
              </a:rPr>
              <a:t>How are tobacco companies able to afford to spend billions annually on advertising? (Click once to show answer)</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Many of their customers are addicted to their products like e-cigarettes and regular cigarettes. The customers buy A LOT of e-cigarettes and regular cigarettes and the money is used to pay for advertising.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Review</a:t>
            </a:r>
            <a:r>
              <a:rPr lang="en-US">
                <a:latin typeface="Arial"/>
                <a:ea typeface="Arial"/>
                <a:cs typeface="Arial"/>
                <a:sym typeface="Arial"/>
              </a:rPr>
              <a:t>: Don’t forget that much of the social media (Instagram, Snapchat) and YouTube ads you see are paid for by the industry! In reality, only a very small percentage of teens use e-cigarettes.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Image Source: https://www.spencer-pederson.com/work-1/2017/2/23/juul-go-to-market</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26" name="Google Shape;126;g5bd68a441a_1_0: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5c4e97b890_0_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5c4e97b890_0_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Explain: </a:t>
            </a:r>
            <a:r>
              <a:rPr lang="en-US">
                <a:latin typeface="Arial"/>
                <a:ea typeface="Arial"/>
                <a:cs typeface="Arial"/>
                <a:sym typeface="Arial"/>
              </a:rPr>
              <a:t>Companies use a technique called an appeal which help to grab your attention and persuade you to buy or do something.</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b="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b="1" lang="en-US">
                <a:latin typeface="Arial"/>
                <a:ea typeface="Arial"/>
                <a:cs typeface="Arial"/>
                <a:sym typeface="Arial"/>
              </a:rPr>
              <a:t>Share: </a:t>
            </a:r>
            <a:r>
              <a:rPr lang="en-US">
                <a:latin typeface="Arial"/>
                <a:ea typeface="Arial"/>
                <a:cs typeface="Arial"/>
                <a:sym typeface="Arial"/>
              </a:rPr>
              <a:t>The e-cigarette industry uses many appeals, but the following are the most common:</a:t>
            </a:r>
            <a:r>
              <a:rPr b="1" lang="en-US">
                <a:latin typeface="Arial"/>
                <a:ea typeface="Arial"/>
                <a:cs typeface="Arial"/>
                <a:sym typeface="Arial"/>
              </a:rPr>
              <a:t> </a:t>
            </a:r>
            <a:endParaRPr b="1">
              <a:latin typeface="Arial"/>
              <a:ea typeface="Arial"/>
              <a:cs typeface="Arial"/>
              <a:sym typeface="Arial"/>
            </a:endParaRPr>
          </a:p>
          <a:p>
            <a:pPr indent="-304800" lvl="0" marL="457200" rtl="0" algn="l">
              <a:lnSpc>
                <a:spcPct val="115000"/>
              </a:lnSpc>
              <a:spcBef>
                <a:spcPts val="400"/>
              </a:spcBef>
              <a:spcAft>
                <a:spcPts val="0"/>
              </a:spcAft>
              <a:buSzPts val="1200"/>
              <a:buFont typeface="Arial"/>
              <a:buChar char="●"/>
            </a:pPr>
            <a:r>
              <a:rPr b="1" lang="en-US">
                <a:latin typeface="Arial"/>
                <a:ea typeface="Arial"/>
                <a:cs typeface="Arial"/>
                <a:sym typeface="Arial"/>
              </a:rPr>
              <a:t>Health - </a:t>
            </a:r>
            <a:r>
              <a:rPr lang="en-US">
                <a:latin typeface="Arial"/>
                <a:ea typeface="Arial"/>
                <a:cs typeface="Arial"/>
                <a:sym typeface="Arial"/>
              </a:rPr>
              <a:t>using the product will help you live a healthier lifestyle or be a healthier person</a:t>
            </a:r>
            <a:endParaRPr>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b="1" lang="en-US">
                <a:latin typeface="Arial"/>
                <a:ea typeface="Arial"/>
                <a:cs typeface="Arial"/>
                <a:sym typeface="Arial"/>
              </a:rPr>
              <a:t>Flavor - </a:t>
            </a:r>
            <a:r>
              <a:rPr lang="en-US">
                <a:latin typeface="Arial"/>
                <a:ea typeface="Arial"/>
                <a:cs typeface="Arial"/>
                <a:sym typeface="Arial"/>
              </a:rPr>
              <a:t>the product tastes good so therefore it is safe for you to use</a:t>
            </a:r>
            <a:endParaRPr>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b="1" lang="en-US">
                <a:latin typeface="Arial"/>
                <a:ea typeface="Arial"/>
                <a:cs typeface="Arial"/>
                <a:sym typeface="Arial"/>
              </a:rPr>
              <a:t>Social Life -</a:t>
            </a:r>
            <a:r>
              <a:rPr lang="en-US">
                <a:latin typeface="Arial"/>
                <a:ea typeface="Arial"/>
                <a:cs typeface="Arial"/>
                <a:sym typeface="Arial"/>
              </a:rPr>
              <a:t> using the product will help you feel more included, respected, and accepted by your friends and other people you might want to be friends with</a:t>
            </a:r>
            <a:endParaRPr>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b="1" lang="en-US">
                <a:latin typeface="Arial"/>
                <a:ea typeface="Arial"/>
                <a:cs typeface="Arial"/>
                <a:sym typeface="Arial"/>
              </a:rPr>
              <a:t>Celebrity - </a:t>
            </a:r>
            <a:r>
              <a:rPr lang="en-US">
                <a:latin typeface="Arial"/>
                <a:ea typeface="Arial"/>
                <a:cs typeface="Arial"/>
                <a:sym typeface="Arial"/>
              </a:rPr>
              <a:t>using or buying this product will make you more like your favorite celebrity or movie star OR you could see a celebrity using the product and because they use it, you feel it is safe and okay for you to use as well</a:t>
            </a:r>
            <a:endParaRPr>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b="1" lang="en-US">
                <a:latin typeface="Arial"/>
                <a:ea typeface="Arial"/>
                <a:cs typeface="Arial"/>
                <a:sym typeface="Arial"/>
              </a:rPr>
              <a:t>Freedom -</a:t>
            </a:r>
            <a:r>
              <a:rPr lang="en-US">
                <a:latin typeface="Arial"/>
                <a:ea typeface="Arial"/>
                <a:cs typeface="Arial"/>
                <a:sym typeface="Arial"/>
              </a:rPr>
              <a:t> the idea that using their product will allow you to be free</a:t>
            </a:r>
            <a:r>
              <a:rPr b="1" lang="en-US">
                <a:latin typeface="Arial"/>
                <a:ea typeface="Arial"/>
                <a:cs typeface="Arial"/>
                <a:sym typeface="Arial"/>
              </a:rPr>
              <a:t>	</a:t>
            </a:r>
            <a:endParaRPr b="1">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b="1" lang="en-US">
                <a:latin typeface="Arial"/>
                <a:ea typeface="Arial"/>
                <a:cs typeface="Arial"/>
                <a:sym typeface="Arial"/>
              </a:rPr>
              <a:t>Sports - </a:t>
            </a:r>
            <a:r>
              <a:rPr lang="en-US">
                <a:latin typeface="Arial"/>
                <a:ea typeface="Arial"/>
                <a:cs typeface="Arial"/>
                <a:sym typeface="Arial"/>
              </a:rPr>
              <a:t>if you use the product, you will be better at sports, and more like your favorite professional athletes  you could see a sports star using the product and because they use it, you feel it is safe and okay for you to use as well</a:t>
            </a:r>
            <a:endParaRPr>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b="1" lang="en-US">
                <a:latin typeface="Arial"/>
                <a:ea typeface="Arial"/>
                <a:cs typeface="Arial"/>
                <a:sym typeface="Arial"/>
              </a:rPr>
              <a:t>Masculinity/Femininity</a:t>
            </a:r>
            <a:r>
              <a:rPr lang="en-US">
                <a:latin typeface="Arial"/>
                <a:ea typeface="Arial"/>
                <a:cs typeface="Arial"/>
                <a:sym typeface="Arial"/>
              </a:rPr>
              <a:t> - this gets at the idea that you might want to be a perfect boy or girl. They want you to think that if you use their product you will be more attractive and wanted by other people</a:t>
            </a:r>
            <a:endParaRPr>
              <a:latin typeface="Arial"/>
              <a:ea typeface="Arial"/>
              <a:cs typeface="Arial"/>
              <a:sym typeface="Arial"/>
            </a:endParaRPr>
          </a:p>
          <a:p>
            <a:pPr indent="-304800" lvl="0" marL="457200" rtl="0" algn="l">
              <a:lnSpc>
                <a:spcPct val="115000"/>
              </a:lnSpc>
              <a:spcBef>
                <a:spcPts val="0"/>
              </a:spcBef>
              <a:spcAft>
                <a:spcPts val="0"/>
              </a:spcAft>
              <a:buSzPts val="1200"/>
              <a:buFont typeface="Arial"/>
              <a:buChar char="●"/>
            </a:pPr>
            <a:r>
              <a:rPr b="1" lang="en-US">
                <a:latin typeface="Arial"/>
                <a:ea typeface="Arial"/>
                <a:cs typeface="Arial"/>
                <a:sym typeface="Arial"/>
              </a:rPr>
              <a:t>Glamor/Beauty - </a:t>
            </a:r>
            <a:r>
              <a:rPr lang="en-US">
                <a:latin typeface="Arial"/>
                <a:ea typeface="Arial"/>
                <a:cs typeface="Arial"/>
                <a:sym typeface="Arial"/>
              </a:rPr>
              <a:t>these products appear to be perfect and will help you get to that stage too.</a:t>
            </a:r>
            <a:endParaRPr b="1">
              <a:latin typeface="Arial"/>
              <a:ea typeface="Arial"/>
              <a:cs typeface="Arial"/>
              <a:sym typeface="Arial"/>
            </a:endParaRPr>
          </a:p>
        </p:txBody>
      </p:sp>
      <p:sp>
        <p:nvSpPr>
          <p:cNvPr id="134" name="Google Shape;134;g5c4e97b890_0_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g5a6d4002a8_1_1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5a6d4002a8_1_19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2. Direct Instruction (5-10 min.)</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a:latin typeface="Arial"/>
                <a:ea typeface="Arial"/>
                <a:cs typeface="Arial"/>
                <a:sym typeface="Arial"/>
              </a:rPr>
              <a:t>A. </a:t>
            </a:r>
            <a:r>
              <a:rPr b="1" lang="en-US">
                <a:latin typeface="Arial"/>
                <a:ea typeface="Arial"/>
                <a:cs typeface="Arial"/>
                <a:sym typeface="Arial"/>
              </a:rPr>
              <a:t>Explain</a:t>
            </a:r>
            <a:r>
              <a:rPr lang="en-US">
                <a:latin typeface="Arial"/>
                <a:ea typeface="Arial"/>
                <a:cs typeface="Arial"/>
                <a:sym typeface="Arial"/>
              </a:rPr>
              <a:t> the two types of advertising: </a:t>
            </a:r>
            <a:r>
              <a:rPr i="1" lang="en-US">
                <a:latin typeface="Arial"/>
                <a:ea typeface="Arial"/>
                <a:cs typeface="Arial"/>
                <a:sym typeface="Arial"/>
              </a:rPr>
              <a:t>Direct</a:t>
            </a:r>
            <a:r>
              <a:rPr lang="en-US">
                <a:latin typeface="Arial"/>
                <a:ea typeface="Arial"/>
                <a:cs typeface="Arial"/>
                <a:sym typeface="Arial"/>
              </a:rPr>
              <a:t> and </a:t>
            </a:r>
            <a:r>
              <a:rPr i="1" lang="en-US">
                <a:latin typeface="Arial"/>
                <a:ea typeface="Arial"/>
                <a:cs typeface="Arial"/>
                <a:sym typeface="Arial"/>
              </a:rPr>
              <a:t>Indirect</a:t>
            </a:r>
            <a:endParaRPr i="1">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u="sng">
                <a:latin typeface="Arial"/>
                <a:ea typeface="Arial"/>
                <a:cs typeface="Arial"/>
                <a:sym typeface="Arial"/>
              </a:rPr>
              <a:t>Direct</a:t>
            </a:r>
            <a:r>
              <a:rPr b="1" lang="en-US" u="sng">
                <a:latin typeface="Arial"/>
                <a:ea typeface="Arial"/>
                <a:cs typeface="Arial"/>
                <a:sym typeface="Arial"/>
              </a:rPr>
              <a:t> </a:t>
            </a:r>
            <a:r>
              <a:rPr lang="en-US" u="sng">
                <a:latin typeface="Arial"/>
                <a:ea typeface="Arial"/>
                <a:cs typeface="Arial"/>
                <a:sym typeface="Arial"/>
              </a:rPr>
              <a:t>advertising: </a:t>
            </a:r>
            <a:r>
              <a:rPr lang="en-US">
                <a:latin typeface="Arial"/>
                <a:ea typeface="Arial"/>
                <a:cs typeface="Arial"/>
                <a:sym typeface="Arial"/>
              </a:rPr>
              <a:t>clearly paid for by the tobacco and e-cigarette industry (billboards, television, internet, radio, magazine ads)</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rPr lang="en-US" u="sng">
                <a:latin typeface="Arial"/>
                <a:ea typeface="Arial"/>
                <a:cs typeface="Arial"/>
                <a:sym typeface="Arial"/>
              </a:rPr>
              <a:t>Indirect advertising:</a:t>
            </a:r>
            <a:r>
              <a:rPr lang="en-US">
                <a:latin typeface="Arial"/>
                <a:ea typeface="Arial"/>
                <a:cs typeface="Arial"/>
                <a:sym typeface="Arial"/>
              </a:rPr>
              <a:t> Tries to disguise the fact that it’s an ad.</a:t>
            </a:r>
            <a:endParaRPr>
              <a:latin typeface="Arial"/>
              <a:ea typeface="Arial"/>
              <a:cs typeface="Arial"/>
              <a:sym typeface="Arial"/>
            </a:endParaRPr>
          </a:p>
          <a:p>
            <a:pPr indent="0" lvl="0" marL="0" rtl="0" algn="l">
              <a:lnSpc>
                <a:spcPct val="115000"/>
              </a:lnSpc>
              <a:spcBef>
                <a:spcPts val="400"/>
              </a:spcBef>
              <a:spcAft>
                <a:spcPts val="0"/>
              </a:spcAft>
              <a:buClr>
                <a:schemeClr val="dk1"/>
              </a:buClr>
              <a:buSzPts val="1100"/>
              <a:buFont typeface="Arial"/>
              <a:buNone/>
            </a:pPr>
            <a:r>
              <a:t/>
            </a:r>
            <a:endParaRPr>
              <a:latin typeface="Arial"/>
              <a:ea typeface="Arial"/>
              <a:cs typeface="Arial"/>
              <a:sym typeface="Arial"/>
            </a:endParaRPr>
          </a:p>
          <a:p>
            <a:pPr indent="0" lvl="0" marL="0" rtl="0" algn="l">
              <a:spcBef>
                <a:spcPts val="360"/>
              </a:spcBef>
              <a:spcAft>
                <a:spcPts val="0"/>
              </a:spcAft>
              <a:buNone/>
            </a:pPr>
            <a:r>
              <a:t/>
            </a:r>
            <a:endParaRPr b="1">
              <a:latin typeface="Arial"/>
              <a:ea typeface="Arial"/>
              <a:cs typeface="Arial"/>
              <a:sym typeface="Arial"/>
            </a:endParaRPr>
          </a:p>
        </p:txBody>
      </p:sp>
      <p:sp>
        <p:nvSpPr>
          <p:cNvPr id="141" name="Google Shape;141;g5a6d4002a8_1_199: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6.png"/><Relationship Id="rId6"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2"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14" name="Google Shape;14;p2"/>
          <p:cNvPicPr preferRelativeResize="0"/>
          <p:nvPr/>
        </p:nvPicPr>
        <p:blipFill rotWithShape="1">
          <a:blip r:embed="rId2">
            <a:alphaModFix/>
          </a:blip>
          <a:srcRect b="109" l="-24335" r="37979" t="-110"/>
          <a:stretch/>
        </p:blipFill>
        <p:spPr>
          <a:xfrm>
            <a:off x="1946031" y="956311"/>
            <a:ext cx="7197968" cy="4417606"/>
          </a:xfrm>
          <a:prstGeom prst="rect">
            <a:avLst/>
          </a:prstGeom>
          <a:noFill/>
          <a:ln>
            <a:noFill/>
          </a:ln>
        </p:spPr>
      </p:pic>
      <p:pic>
        <p:nvPicPr>
          <p:cNvPr id="15" name="Google Shape;15;p2"/>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sp>
        <p:nvSpPr>
          <p:cNvPr id="16" name="Google Shape;16;p2"/>
          <p:cNvSpPr txBox="1"/>
          <p:nvPr/>
        </p:nvSpPr>
        <p:spPr>
          <a:xfrm>
            <a:off x="199292" y="1436794"/>
            <a:ext cx="4959000" cy="356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t/>
            </a:r>
            <a:endParaRPr b="1" sz="5400">
              <a:solidFill>
                <a:srgbClr val="FFFFFF"/>
              </a:solidFill>
              <a:latin typeface="Arial Narrow"/>
              <a:ea typeface="Arial Narrow"/>
              <a:cs typeface="Arial Narrow"/>
              <a:sym typeface="Arial Narrow"/>
            </a:endParaRPr>
          </a:p>
        </p:txBody>
      </p:sp>
      <p:pic>
        <p:nvPicPr>
          <p:cNvPr id="17" name="Google Shape;17;p2"/>
          <p:cNvPicPr preferRelativeResize="0"/>
          <p:nvPr/>
        </p:nvPicPr>
        <p:blipFill rotWithShape="1">
          <a:blip r:embed="rId4">
            <a:alphaModFix/>
          </a:blip>
          <a:srcRect b="0" l="0" r="0" t="0"/>
          <a:stretch/>
        </p:blipFill>
        <p:spPr>
          <a:xfrm>
            <a:off x="-633046" y="1"/>
            <a:ext cx="9777048" cy="1154608"/>
          </a:xfrm>
          <a:prstGeom prst="rect">
            <a:avLst/>
          </a:prstGeom>
          <a:noFill/>
          <a:ln>
            <a:noFill/>
          </a:ln>
          <a:effectLst>
            <a:outerShdw blurRad="50800" rotWithShape="0" algn="t" dir="5400000" dist="76200">
              <a:srgbClr val="000000">
                <a:alpha val="40000"/>
              </a:srgbClr>
            </a:outerShdw>
          </a:effectLst>
        </p:spPr>
      </p:pic>
      <p:pic>
        <p:nvPicPr>
          <p:cNvPr id="18" name="Google Shape;18;p2"/>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sp>
        <p:nvSpPr>
          <p:cNvPr id="19" name="Google Shape;19;p2"/>
          <p:cNvSpPr txBox="1"/>
          <p:nvPr/>
        </p:nvSpPr>
        <p:spPr>
          <a:xfrm>
            <a:off x="382407" y="5245161"/>
            <a:ext cx="1795200" cy="2523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rgbClr val="FFFFFF"/>
              </a:buClr>
              <a:buSzPts val="1360"/>
              <a:buFont typeface="Arial"/>
              <a:buNone/>
            </a:pPr>
            <a:r>
              <a:rPr b="0" i="0" lang="en-US" sz="1360" u="none" cap="none" strike="noStrike">
                <a:solidFill>
                  <a:srgbClr val="FFFFFF"/>
                </a:solidFill>
                <a:latin typeface="Montserrat"/>
                <a:ea typeface="Montserrat"/>
                <a:cs typeface="Montserrat"/>
                <a:sym typeface="Montserrat"/>
              </a:rPr>
              <a:t>PRESENTED BY</a:t>
            </a:r>
            <a:endParaRPr/>
          </a:p>
        </p:txBody>
      </p:sp>
      <p:pic>
        <p:nvPicPr>
          <p:cNvPr id="20" name="Google Shape;20;p2"/>
          <p:cNvPicPr preferRelativeResize="0"/>
          <p:nvPr/>
        </p:nvPicPr>
        <p:blipFill rotWithShape="1">
          <a:blip r:embed="rId5">
            <a:alphaModFix/>
          </a:blip>
          <a:srcRect b="0" l="0" r="0" t="0"/>
          <a:stretch/>
        </p:blipFill>
        <p:spPr>
          <a:xfrm>
            <a:off x="0" y="6451600"/>
            <a:ext cx="9144000" cy="406400"/>
          </a:xfrm>
          <a:prstGeom prst="rect">
            <a:avLst/>
          </a:prstGeom>
          <a:noFill/>
          <a:ln>
            <a:noFill/>
          </a:ln>
        </p:spPr>
      </p:pic>
      <p:pic>
        <p:nvPicPr>
          <p:cNvPr id="21" name="Google Shape;21;p2"/>
          <p:cNvPicPr preferRelativeResize="0"/>
          <p:nvPr/>
        </p:nvPicPr>
        <p:blipFill rotWithShape="1">
          <a:blip r:embed="rId3">
            <a:alphaModFix/>
          </a:blip>
          <a:srcRect b="0" l="0" r="36507" t="0"/>
          <a:stretch/>
        </p:blipFill>
        <p:spPr>
          <a:xfrm>
            <a:off x="0" y="1154609"/>
            <a:ext cx="6060831" cy="4224356"/>
          </a:xfrm>
          <a:prstGeom prst="rect">
            <a:avLst/>
          </a:prstGeom>
          <a:noFill/>
          <a:ln>
            <a:noFill/>
          </a:ln>
        </p:spPr>
      </p:pic>
      <p:pic>
        <p:nvPicPr>
          <p:cNvPr id="22" name="Google Shape;22;p2"/>
          <p:cNvPicPr preferRelativeResize="0"/>
          <p:nvPr/>
        </p:nvPicPr>
        <p:blipFill rotWithShape="1">
          <a:blip r:embed="rId4">
            <a:alphaModFix/>
          </a:blip>
          <a:srcRect b="0" l="0" r="0" t="0"/>
          <a:stretch/>
        </p:blipFill>
        <p:spPr>
          <a:xfrm rot="10800000">
            <a:off x="2" y="5122499"/>
            <a:ext cx="4199792" cy="426561"/>
          </a:xfrm>
          <a:prstGeom prst="rect">
            <a:avLst/>
          </a:prstGeom>
          <a:noFill/>
          <a:ln>
            <a:noFill/>
          </a:ln>
          <a:effectLst>
            <a:outerShdw blurRad="50800" rotWithShape="0" algn="t" dir="5400000" dist="76200">
              <a:srgbClr val="000000">
                <a:alpha val="40000"/>
              </a:srgbClr>
            </a:outerShdw>
          </a:effectLst>
        </p:spPr>
      </p:pic>
      <p:pic>
        <p:nvPicPr>
          <p:cNvPr id="23" name="Google Shape;23;p2"/>
          <p:cNvPicPr preferRelativeResize="0"/>
          <p:nvPr/>
        </p:nvPicPr>
        <p:blipFill rotWithShape="1">
          <a:blip r:embed="rId5">
            <a:alphaModFix/>
          </a:blip>
          <a:srcRect b="0" l="0" r="0" t="0"/>
          <a:stretch/>
        </p:blipFill>
        <p:spPr>
          <a:xfrm>
            <a:off x="0" y="6451600"/>
            <a:ext cx="9144000" cy="406400"/>
          </a:xfrm>
          <a:prstGeom prst="rect">
            <a:avLst/>
          </a:prstGeom>
          <a:noFill/>
          <a:ln>
            <a:noFill/>
          </a:ln>
        </p:spPr>
      </p:pic>
      <p:sp>
        <p:nvSpPr>
          <p:cNvPr id="24" name="Google Shape;24;p2"/>
          <p:cNvSpPr txBox="1"/>
          <p:nvPr/>
        </p:nvSpPr>
        <p:spPr>
          <a:xfrm>
            <a:off x="1019550" y="5711600"/>
            <a:ext cx="73419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pic>
        <p:nvPicPr>
          <p:cNvPr id="25" name="Google Shape;25;p2"/>
          <p:cNvPicPr preferRelativeResize="0"/>
          <p:nvPr/>
        </p:nvPicPr>
        <p:blipFill>
          <a:blip r:embed="rId6">
            <a:alphaModFix/>
          </a:blip>
          <a:stretch>
            <a:fillRect/>
          </a:stretch>
        </p:blipFill>
        <p:spPr>
          <a:xfrm>
            <a:off x="297472" y="179210"/>
            <a:ext cx="1881975" cy="796175"/>
          </a:xfrm>
          <a:prstGeom prst="rect">
            <a:avLst/>
          </a:prstGeom>
          <a:noFill/>
          <a:ln>
            <a:noFill/>
          </a:ln>
        </p:spPr>
      </p:pic>
      <p:sp>
        <p:nvSpPr>
          <p:cNvPr id="26" name="Google Shape;26;p2"/>
          <p:cNvSpPr txBox="1"/>
          <p:nvPr/>
        </p:nvSpPr>
        <p:spPr>
          <a:xfrm>
            <a:off x="2838425" y="91550"/>
            <a:ext cx="6226200" cy="943200"/>
          </a:xfrm>
          <a:prstGeom prst="rect">
            <a:avLst/>
          </a:prstGeom>
          <a:noFill/>
          <a:ln>
            <a:noFill/>
          </a:ln>
        </p:spPr>
        <p:txBody>
          <a:bodyPr anchorCtr="0" anchor="ctr" bIns="45700" lIns="91425" spcFirstLastPara="1" rIns="91425" wrap="square" tIns="45700">
            <a:noAutofit/>
          </a:bodyPr>
          <a:lstStyle/>
          <a:p>
            <a:pPr indent="0" lvl="0" marL="0" rtl="0" algn="r">
              <a:lnSpc>
                <a:spcPct val="80000"/>
              </a:lnSpc>
              <a:spcBef>
                <a:spcPts val="0"/>
              </a:spcBef>
              <a:spcAft>
                <a:spcPts val="0"/>
              </a:spcAft>
              <a:buNone/>
            </a:pPr>
            <a:r>
              <a:t/>
            </a:r>
            <a:endParaRPr b="1" sz="3600">
              <a:solidFill>
                <a:srgbClr val="FFFFFF"/>
              </a:solidFill>
            </a:endParaRPr>
          </a:p>
        </p:txBody>
      </p:sp>
      <p:sp>
        <p:nvSpPr>
          <p:cNvPr id="27" name="Google Shape;27;p2"/>
          <p:cNvSpPr txBox="1"/>
          <p:nvPr/>
        </p:nvSpPr>
        <p:spPr>
          <a:xfrm>
            <a:off x="199300" y="1626550"/>
            <a:ext cx="4000500" cy="2997000"/>
          </a:xfrm>
          <a:prstGeom prst="rect">
            <a:avLst/>
          </a:prstGeom>
          <a:noFill/>
          <a:ln>
            <a:noFill/>
          </a:ln>
        </p:spPr>
        <p:txBody>
          <a:bodyPr anchorCtr="0" anchor="ctr" bIns="45700" lIns="91425" spcFirstLastPara="1" rIns="91425" wrap="square" tIns="45700">
            <a:noAutofit/>
          </a:bodyPr>
          <a:lstStyle/>
          <a:p>
            <a:pPr indent="0" lvl="0" marL="0" rtl="0" algn="l">
              <a:lnSpc>
                <a:spcPct val="80000"/>
              </a:lnSpc>
              <a:spcBef>
                <a:spcPts val="0"/>
              </a:spcBef>
              <a:spcAft>
                <a:spcPts val="0"/>
              </a:spcAft>
              <a:buNone/>
            </a:pPr>
            <a:r>
              <a:t/>
            </a:r>
            <a:endParaRPr b="1" sz="3600">
              <a:solidFill>
                <a:srgbClr val="FFFFFF"/>
              </a:solidFill>
            </a:endParaRPr>
          </a:p>
        </p:txBody>
      </p:sp>
      <p:sp>
        <p:nvSpPr>
          <p:cNvPr id="28" name="Google Shape;28;p2"/>
          <p:cNvSpPr txBox="1"/>
          <p:nvPr/>
        </p:nvSpPr>
        <p:spPr>
          <a:xfrm>
            <a:off x="1946025" y="5711600"/>
            <a:ext cx="6060900" cy="6138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None/>
            </a:pPr>
            <a:r>
              <a:t/>
            </a:r>
            <a:endParaRPr b="1" sz="2800">
              <a:solidFill>
                <a:srgbClr val="065DA3"/>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type="obj">
  <p:cSld name="OBJECT">
    <p:spTree>
      <p:nvGrpSpPr>
        <p:cNvPr id="29" name="Shape 29"/>
        <p:cNvGrpSpPr/>
        <p:nvPr/>
      </p:nvGrpSpPr>
      <p:grpSpPr>
        <a:xfrm>
          <a:off x="0" y="0"/>
          <a:ext cx="0" cy="0"/>
          <a:chOff x="0" y="0"/>
          <a:chExt cx="0" cy="0"/>
        </a:xfrm>
      </p:grpSpPr>
      <p:pic>
        <p:nvPicPr>
          <p:cNvPr id="30" name="Google Shape;30;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31" name="Google Shape;31;p3"/>
          <p:cNvSpPr txBox="1"/>
          <p:nvPr>
            <p:ph type="title"/>
          </p:nvPr>
        </p:nvSpPr>
        <p:spPr>
          <a:xfrm>
            <a:off x="348075" y="212632"/>
            <a:ext cx="7072634"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 name="Google Shape;32;p3"/>
          <p:cNvSpPr txBox="1"/>
          <p:nvPr>
            <p:ph idx="1" type="body"/>
          </p:nvPr>
        </p:nvSpPr>
        <p:spPr>
          <a:xfrm>
            <a:off x="348073" y="1283409"/>
            <a:ext cx="8502849"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3" name="Google Shape;33;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34" name="Google Shape;34;p3"/>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pic>
        <p:nvPicPr>
          <p:cNvPr id="35" name="Google Shape;35;p3"/>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36" name="Google Shape;36;p3"/>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a:spcBef>
                <a:spcPts val="0"/>
              </a:spcBef>
              <a:spcAft>
                <a:spcPts val="0"/>
              </a:spcAft>
              <a:buNone/>
              <a:defRPr>
                <a:solidFill>
                  <a:srgbClr val="FFFFFF"/>
                </a:solidFill>
                <a:latin typeface="Arial"/>
                <a:ea typeface="Arial"/>
                <a:cs typeface="Arial"/>
                <a:sym typeface="Arial"/>
              </a:defRPr>
            </a:lvl1pPr>
            <a:lvl2pPr lvl="1">
              <a:spcBef>
                <a:spcPts val="0"/>
              </a:spcBef>
              <a:spcAft>
                <a:spcPts val="0"/>
              </a:spcAft>
              <a:buNone/>
              <a:defRPr>
                <a:latin typeface="Arial"/>
                <a:ea typeface="Arial"/>
                <a:cs typeface="Arial"/>
                <a:sym typeface="Arial"/>
              </a:defRPr>
            </a:lvl2pPr>
            <a:lvl3pPr lvl="2">
              <a:spcBef>
                <a:spcPts val="0"/>
              </a:spcBef>
              <a:spcAft>
                <a:spcPts val="0"/>
              </a:spcAft>
              <a:buNone/>
              <a:defRPr>
                <a:latin typeface="Arial"/>
                <a:ea typeface="Arial"/>
                <a:cs typeface="Arial"/>
                <a:sym typeface="Arial"/>
              </a:defRPr>
            </a:lvl3pPr>
            <a:lvl4pPr lvl="3">
              <a:spcBef>
                <a:spcPts val="0"/>
              </a:spcBef>
              <a:spcAft>
                <a:spcPts val="0"/>
              </a:spcAft>
              <a:buNone/>
              <a:defRPr>
                <a:latin typeface="Arial"/>
                <a:ea typeface="Arial"/>
                <a:cs typeface="Arial"/>
                <a:sym typeface="Arial"/>
              </a:defRPr>
            </a:lvl4pPr>
            <a:lvl5pPr lvl="4">
              <a:spcBef>
                <a:spcPts val="0"/>
              </a:spcBef>
              <a:spcAft>
                <a:spcPts val="0"/>
              </a:spcAft>
              <a:buNone/>
              <a:defRPr>
                <a:latin typeface="Arial"/>
                <a:ea typeface="Arial"/>
                <a:cs typeface="Arial"/>
                <a:sym typeface="Arial"/>
              </a:defRPr>
            </a:lvl5pPr>
            <a:lvl6pPr lvl="5">
              <a:spcBef>
                <a:spcPts val="0"/>
              </a:spcBef>
              <a:spcAft>
                <a:spcPts val="0"/>
              </a:spcAft>
              <a:buNone/>
              <a:defRPr>
                <a:latin typeface="Arial"/>
                <a:ea typeface="Arial"/>
                <a:cs typeface="Arial"/>
                <a:sym typeface="Arial"/>
              </a:defRPr>
            </a:lvl6pPr>
            <a:lvl7pPr lvl="6">
              <a:spcBef>
                <a:spcPts val="0"/>
              </a:spcBef>
              <a:spcAft>
                <a:spcPts val="0"/>
              </a:spcAft>
              <a:buNone/>
              <a:defRPr>
                <a:latin typeface="Arial"/>
                <a:ea typeface="Arial"/>
                <a:cs typeface="Arial"/>
                <a:sym typeface="Arial"/>
              </a:defRPr>
            </a:lvl7pPr>
            <a:lvl8pPr lvl="7">
              <a:spcBef>
                <a:spcPts val="0"/>
              </a:spcBef>
              <a:spcAft>
                <a:spcPts val="0"/>
              </a:spcAft>
              <a:buNone/>
              <a:defRPr>
                <a:latin typeface="Arial"/>
                <a:ea typeface="Arial"/>
                <a:cs typeface="Arial"/>
                <a:sym typeface="Arial"/>
              </a:defRPr>
            </a:lvl8pPr>
            <a:lvl9pPr lvl="8">
              <a:spcBef>
                <a:spcPts val="0"/>
              </a:spcBef>
              <a:spcAft>
                <a:spcPts val="0"/>
              </a:spcAft>
              <a:buNone/>
              <a:defRPr>
                <a:latin typeface="Arial"/>
                <a:ea typeface="Arial"/>
                <a:cs typeface="Arial"/>
                <a:sym typeface="Arial"/>
              </a:defRPr>
            </a:lvl9pPr>
          </a:lstStyle>
          <a:p/>
        </p:txBody>
      </p:sp>
      <p:pic>
        <p:nvPicPr>
          <p:cNvPr id="37" name="Google Shape;37;p3"/>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Content (No Footer)">
  <p:cSld name="Default Content (No Footer)">
    <p:spTree>
      <p:nvGrpSpPr>
        <p:cNvPr id="38" name="Shape 38"/>
        <p:cNvGrpSpPr/>
        <p:nvPr/>
      </p:nvGrpSpPr>
      <p:grpSpPr>
        <a:xfrm>
          <a:off x="0" y="0"/>
          <a:ext cx="0" cy="0"/>
          <a:chOff x="0" y="0"/>
          <a:chExt cx="0" cy="0"/>
        </a:xfrm>
      </p:grpSpPr>
      <p:pic>
        <p:nvPicPr>
          <p:cNvPr id="39" name="Google Shape;39;p4"/>
          <p:cNvPicPr preferRelativeResize="0"/>
          <p:nvPr/>
        </p:nvPicPr>
        <p:blipFill rotWithShape="1">
          <a:blip r:embed="rId2">
            <a:alphaModFix/>
          </a:blip>
          <a:srcRect b="0" l="0" r="0" t="0"/>
          <a:stretch/>
        </p:blipFill>
        <p:spPr>
          <a:xfrm rot="10800000">
            <a:off x="-1" y="0"/>
            <a:ext cx="7661529" cy="1148862"/>
          </a:xfrm>
          <a:prstGeom prst="rect">
            <a:avLst/>
          </a:prstGeom>
          <a:noFill/>
          <a:ln>
            <a:noFill/>
          </a:ln>
        </p:spPr>
      </p:pic>
      <p:sp>
        <p:nvSpPr>
          <p:cNvPr id="40" name="Google Shape;40;p4"/>
          <p:cNvSpPr txBox="1"/>
          <p:nvPr>
            <p:ph type="title"/>
          </p:nvPr>
        </p:nvSpPr>
        <p:spPr>
          <a:xfrm>
            <a:off x="348074" y="212632"/>
            <a:ext cx="7060911" cy="78373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 name="Google Shape;41;p4"/>
          <p:cNvSpPr txBox="1"/>
          <p:nvPr>
            <p:ph idx="1" type="body"/>
          </p:nvPr>
        </p:nvSpPr>
        <p:spPr>
          <a:xfrm>
            <a:off x="348073" y="1283409"/>
            <a:ext cx="8502849" cy="545736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2" name="Google Shape;42;p4"/>
          <p:cNvPicPr preferRelativeResize="0"/>
          <p:nvPr/>
        </p:nvPicPr>
        <p:blipFill rotWithShape="1">
          <a:blip r:embed="rId2">
            <a:alphaModFix/>
          </a:blip>
          <a:srcRect b="0" l="0" r="0" t="0"/>
          <a:stretch/>
        </p:blipFill>
        <p:spPr>
          <a:xfrm rot="10800000">
            <a:off x="-2" y="0"/>
            <a:ext cx="7661530" cy="1148862"/>
          </a:xfrm>
          <a:prstGeom prst="rect">
            <a:avLst/>
          </a:prstGeom>
          <a:noFill/>
          <a:ln>
            <a:noFill/>
          </a:ln>
        </p:spPr>
      </p:pic>
      <p:sp>
        <p:nvSpPr>
          <p:cNvPr id="43" name="Google Shape;43;p4"/>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44" name="Google Shape;44;p4"/>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p:cSld name="Alternate Content">
    <p:spTree>
      <p:nvGrpSpPr>
        <p:cNvPr id="45" name="Shape 45"/>
        <p:cNvGrpSpPr/>
        <p:nvPr/>
      </p:nvGrpSpPr>
      <p:grpSpPr>
        <a:xfrm>
          <a:off x="0" y="0"/>
          <a:ext cx="0" cy="0"/>
          <a:chOff x="0" y="0"/>
          <a:chExt cx="0" cy="0"/>
        </a:xfrm>
      </p:grpSpPr>
      <p:pic>
        <p:nvPicPr>
          <p:cNvPr id="46" name="Google Shape;46;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7" name="Google Shape;47;p5"/>
          <p:cNvSpPr txBox="1"/>
          <p:nvPr>
            <p:ph idx="1" type="body"/>
          </p:nvPr>
        </p:nvSpPr>
        <p:spPr>
          <a:xfrm>
            <a:off x="213947" y="1283409"/>
            <a:ext cx="8636976" cy="5129114"/>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81000" lvl="1" marL="914400" algn="l">
              <a:lnSpc>
                <a:spcPct val="100000"/>
              </a:lnSpc>
              <a:spcBef>
                <a:spcPts val="500"/>
              </a:spcBef>
              <a:spcAft>
                <a:spcPts val="0"/>
              </a:spcAft>
              <a:buClr>
                <a:schemeClr val="dk1"/>
              </a:buClr>
              <a:buSzPts val="2400"/>
              <a:buFont typeface="Arial"/>
              <a:buChar char="•"/>
              <a:defRPr/>
            </a:lvl2pPr>
            <a:lvl3pPr indent="-355600" lvl="2" marL="1371600" algn="l">
              <a:lnSpc>
                <a:spcPct val="100000"/>
              </a:lnSpc>
              <a:spcBef>
                <a:spcPts val="500"/>
              </a:spcBef>
              <a:spcAft>
                <a:spcPts val="0"/>
              </a:spcAft>
              <a:buClr>
                <a:srgbClr val="065DA3"/>
              </a:buClr>
              <a:buSzPts val="2000"/>
              <a:buFont typeface="Arial"/>
              <a:buChar char="•"/>
              <a:defRPr/>
            </a:lvl3pPr>
            <a:lvl4pPr indent="-342900" lvl="3" marL="1828800" algn="l">
              <a:lnSpc>
                <a:spcPct val="100000"/>
              </a:lnSpc>
              <a:spcBef>
                <a:spcPts val="500"/>
              </a:spcBef>
              <a:spcAft>
                <a:spcPts val="0"/>
              </a:spcAft>
              <a:buClr>
                <a:schemeClr val="dk1"/>
              </a:buClr>
              <a:buSzPts val="1800"/>
              <a:buFont typeface="Arial"/>
              <a:buChar char="•"/>
              <a:defRPr/>
            </a:lvl4pPr>
            <a:lvl5pPr indent="-342900" lvl="4" marL="2286000" algn="l">
              <a:lnSpc>
                <a:spcPct val="100000"/>
              </a:lnSpc>
              <a:spcBef>
                <a:spcPts val="500"/>
              </a:spcBef>
              <a:spcAft>
                <a:spcPts val="0"/>
              </a:spcAft>
              <a:buClr>
                <a:srgbClr val="065DA3"/>
              </a:buClr>
              <a:buSzPts val="1800"/>
              <a:buFont typeface="Arial"/>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48" name="Google Shape;48;p5"/>
          <p:cNvPicPr preferRelativeResize="0"/>
          <p:nvPr/>
        </p:nvPicPr>
        <p:blipFill rotWithShape="1">
          <a:blip r:embed="rId2">
            <a:alphaModFix/>
          </a:blip>
          <a:srcRect b="0" l="0" r="0" t="0"/>
          <a:stretch/>
        </p:blipFill>
        <p:spPr>
          <a:xfrm>
            <a:off x="0" y="6451600"/>
            <a:ext cx="9144000" cy="406400"/>
          </a:xfrm>
          <a:prstGeom prst="rect">
            <a:avLst/>
          </a:prstGeom>
          <a:noFill/>
          <a:ln>
            <a:noFill/>
          </a:ln>
        </p:spPr>
      </p:pic>
      <p:sp>
        <p:nvSpPr>
          <p:cNvPr id="49" name="Google Shape;49;p5"/>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50" name="Google Shape;50;p5"/>
          <p:cNvPicPr preferRelativeResize="0"/>
          <p:nvPr/>
        </p:nvPicPr>
        <p:blipFill>
          <a:blip r:embed="rId3">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ternate Content (No Footer)" type="titleOnly">
  <p:cSld name="TITLE_ONLY">
    <p:spTree>
      <p:nvGrpSpPr>
        <p:cNvPr id="51" name="Shape 51"/>
        <p:cNvGrpSpPr/>
        <p:nvPr/>
      </p:nvGrpSpPr>
      <p:grpSpPr>
        <a:xfrm>
          <a:off x="0" y="0"/>
          <a:ext cx="0" cy="0"/>
          <a:chOff x="0" y="0"/>
          <a:chExt cx="0" cy="0"/>
        </a:xfrm>
      </p:grpSpPr>
      <p:sp>
        <p:nvSpPr>
          <p:cNvPr id="52" name="Google Shape;52;p6"/>
          <p:cNvSpPr txBox="1"/>
          <p:nvPr>
            <p:ph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065DA3"/>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53" name="Google Shape;53;p6"/>
          <p:cNvPicPr preferRelativeResize="0"/>
          <p:nvPr/>
        </p:nvPicPr>
        <p:blipFill>
          <a:blip r:embed="rId2">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type="twoObj">
  <p:cSld name="TWO_OBJECTS">
    <p:spTree>
      <p:nvGrpSpPr>
        <p:cNvPr id="54" name="Shape 54"/>
        <p:cNvGrpSpPr/>
        <p:nvPr/>
      </p:nvGrpSpPr>
      <p:grpSpPr>
        <a:xfrm>
          <a:off x="0" y="0"/>
          <a:ext cx="0" cy="0"/>
          <a:chOff x="0" y="0"/>
          <a:chExt cx="0" cy="0"/>
        </a:xfrm>
      </p:grpSpPr>
      <p:pic>
        <p:nvPicPr>
          <p:cNvPr id="55" name="Google Shape;55;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sp>
        <p:nvSpPr>
          <p:cNvPr id="56" name="Google Shape;56;p7"/>
          <p:cNvSpPr txBox="1"/>
          <p:nvPr>
            <p:ph type="title"/>
          </p:nvPr>
        </p:nvSpPr>
        <p:spPr>
          <a:xfrm>
            <a:off x="213947" y="214539"/>
            <a:ext cx="7101254" cy="77992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lt1"/>
              </a:buClr>
              <a:buSzPts val="3600"/>
              <a:buFont typeface="Arial Narrow"/>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7"/>
          <p:cNvSpPr txBox="1"/>
          <p:nvPr>
            <p:ph idx="1" type="body"/>
          </p:nvPr>
        </p:nvSpPr>
        <p:spPr>
          <a:xfrm>
            <a:off x="213946" y="1363403"/>
            <a:ext cx="4300904"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7"/>
          <p:cNvSpPr txBox="1"/>
          <p:nvPr>
            <p:ph idx="2" type="body"/>
          </p:nvPr>
        </p:nvSpPr>
        <p:spPr>
          <a:xfrm>
            <a:off x="4629150" y="1363403"/>
            <a:ext cx="4233496" cy="5002228"/>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1000"/>
              </a:spcBef>
              <a:spcAft>
                <a:spcPts val="0"/>
              </a:spcAft>
              <a:buClr>
                <a:srgbClr val="065DA3"/>
              </a:buClr>
              <a:buSzPts val="2800"/>
              <a:buFont typeface="Arial"/>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59" name="Google Shape;59;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pic>
        <p:nvPicPr>
          <p:cNvPr id="60" name="Google Shape;60;p7"/>
          <p:cNvPicPr preferRelativeResize="0"/>
          <p:nvPr/>
        </p:nvPicPr>
        <p:blipFill rotWithShape="1">
          <a:blip r:embed="rId2">
            <a:alphaModFix/>
          </a:blip>
          <a:srcRect b="0" l="0" r="0" t="0"/>
          <a:stretch/>
        </p:blipFill>
        <p:spPr>
          <a:xfrm rot="10800000">
            <a:off x="0" y="0"/>
            <a:ext cx="7661529" cy="1148862"/>
          </a:xfrm>
          <a:prstGeom prst="rect">
            <a:avLst/>
          </a:prstGeom>
          <a:noFill/>
          <a:ln>
            <a:noFill/>
          </a:ln>
        </p:spPr>
      </p:pic>
      <p:pic>
        <p:nvPicPr>
          <p:cNvPr id="61" name="Google Shape;61;p7"/>
          <p:cNvPicPr preferRelativeResize="0"/>
          <p:nvPr/>
        </p:nvPicPr>
        <p:blipFill rotWithShape="1">
          <a:blip r:embed="rId3">
            <a:alphaModFix/>
          </a:blip>
          <a:srcRect b="0" l="0" r="0" t="0"/>
          <a:stretch/>
        </p:blipFill>
        <p:spPr>
          <a:xfrm>
            <a:off x="0" y="6451600"/>
            <a:ext cx="9144000" cy="406400"/>
          </a:xfrm>
          <a:prstGeom prst="rect">
            <a:avLst/>
          </a:prstGeom>
          <a:noFill/>
          <a:ln>
            <a:noFill/>
          </a:ln>
        </p:spPr>
      </p:pic>
      <p:sp>
        <p:nvSpPr>
          <p:cNvPr id="62" name="Google Shape;62;p7"/>
          <p:cNvSpPr txBox="1"/>
          <p:nvPr>
            <p:ph idx="3" type="title"/>
          </p:nvPr>
        </p:nvSpPr>
        <p:spPr>
          <a:xfrm>
            <a:off x="181300" y="118250"/>
            <a:ext cx="6936900" cy="932700"/>
          </a:xfrm>
          <a:prstGeom prst="rect">
            <a:avLst/>
          </a:prstGeom>
        </p:spPr>
        <p:txBody>
          <a:bodyPr anchorCtr="0" anchor="ctr" bIns="45700" lIns="91425" spcFirstLastPara="1" rIns="91425" wrap="square" tIns="45700">
            <a:noAutofit/>
          </a:bodyPr>
          <a:lstStyle>
            <a:lvl1pPr lvl="0" rtl="0">
              <a:spcBef>
                <a:spcPts val="0"/>
              </a:spcBef>
              <a:spcAft>
                <a:spcPts val="0"/>
              </a:spcAft>
              <a:buNone/>
              <a:defRPr>
                <a:solidFill>
                  <a:srgbClr val="FFFFFF"/>
                </a:solidFill>
                <a:latin typeface="Arial"/>
                <a:ea typeface="Arial"/>
                <a:cs typeface="Arial"/>
                <a:sym typeface="Arial"/>
              </a:defRPr>
            </a:lvl1pPr>
            <a:lvl2pPr lvl="1" rtl="0">
              <a:spcBef>
                <a:spcPts val="0"/>
              </a:spcBef>
              <a:spcAft>
                <a:spcPts val="0"/>
              </a:spcAft>
              <a:buNone/>
              <a:defRPr>
                <a:latin typeface="Arial"/>
                <a:ea typeface="Arial"/>
                <a:cs typeface="Arial"/>
                <a:sym typeface="Arial"/>
              </a:defRPr>
            </a:lvl2pPr>
            <a:lvl3pPr lvl="2" rtl="0">
              <a:spcBef>
                <a:spcPts val="0"/>
              </a:spcBef>
              <a:spcAft>
                <a:spcPts val="0"/>
              </a:spcAft>
              <a:buNone/>
              <a:defRPr>
                <a:latin typeface="Arial"/>
                <a:ea typeface="Arial"/>
                <a:cs typeface="Arial"/>
                <a:sym typeface="Arial"/>
              </a:defRPr>
            </a:lvl3pPr>
            <a:lvl4pPr lvl="3" rtl="0">
              <a:spcBef>
                <a:spcPts val="0"/>
              </a:spcBef>
              <a:spcAft>
                <a:spcPts val="0"/>
              </a:spcAft>
              <a:buNone/>
              <a:defRPr>
                <a:latin typeface="Arial"/>
                <a:ea typeface="Arial"/>
                <a:cs typeface="Arial"/>
                <a:sym typeface="Arial"/>
              </a:defRPr>
            </a:lvl4pPr>
            <a:lvl5pPr lvl="4" rtl="0">
              <a:spcBef>
                <a:spcPts val="0"/>
              </a:spcBef>
              <a:spcAft>
                <a:spcPts val="0"/>
              </a:spcAft>
              <a:buNone/>
              <a:defRPr>
                <a:latin typeface="Arial"/>
                <a:ea typeface="Arial"/>
                <a:cs typeface="Arial"/>
                <a:sym typeface="Arial"/>
              </a:defRPr>
            </a:lvl5pPr>
            <a:lvl6pPr lvl="5" rtl="0">
              <a:spcBef>
                <a:spcPts val="0"/>
              </a:spcBef>
              <a:spcAft>
                <a:spcPts val="0"/>
              </a:spcAft>
              <a:buNone/>
              <a:defRPr>
                <a:latin typeface="Arial"/>
                <a:ea typeface="Arial"/>
                <a:cs typeface="Arial"/>
                <a:sym typeface="Arial"/>
              </a:defRPr>
            </a:lvl6pPr>
            <a:lvl7pPr lvl="6" rtl="0">
              <a:spcBef>
                <a:spcPts val="0"/>
              </a:spcBef>
              <a:spcAft>
                <a:spcPts val="0"/>
              </a:spcAft>
              <a:buNone/>
              <a:defRPr>
                <a:latin typeface="Arial"/>
                <a:ea typeface="Arial"/>
                <a:cs typeface="Arial"/>
                <a:sym typeface="Arial"/>
              </a:defRPr>
            </a:lvl7pPr>
            <a:lvl8pPr lvl="7" rtl="0">
              <a:spcBef>
                <a:spcPts val="0"/>
              </a:spcBef>
              <a:spcAft>
                <a:spcPts val="0"/>
              </a:spcAft>
              <a:buNone/>
              <a:defRPr>
                <a:latin typeface="Arial"/>
                <a:ea typeface="Arial"/>
                <a:cs typeface="Arial"/>
                <a:sym typeface="Arial"/>
              </a:defRPr>
            </a:lvl8pPr>
            <a:lvl9pPr lvl="8" rtl="0">
              <a:spcBef>
                <a:spcPts val="0"/>
              </a:spcBef>
              <a:spcAft>
                <a:spcPts val="0"/>
              </a:spcAft>
              <a:buNone/>
              <a:defRPr>
                <a:latin typeface="Arial"/>
                <a:ea typeface="Arial"/>
                <a:cs typeface="Arial"/>
                <a:sym typeface="Arial"/>
              </a:defRPr>
            </a:lvl9pPr>
          </a:lstStyle>
          <a:p/>
        </p:txBody>
      </p:sp>
      <p:pic>
        <p:nvPicPr>
          <p:cNvPr id="63" name="Google Shape;63;p7"/>
          <p:cNvPicPr preferRelativeResize="0"/>
          <p:nvPr/>
        </p:nvPicPr>
        <p:blipFill>
          <a:blip r:embed="rId4">
            <a:alphaModFix/>
          </a:blip>
          <a:stretch>
            <a:fillRect/>
          </a:stretch>
        </p:blipFill>
        <p:spPr>
          <a:xfrm>
            <a:off x="7651650" y="325942"/>
            <a:ext cx="1316925" cy="5571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 You Slide">
  <p:cSld name="Thank You Slide">
    <p:spTree>
      <p:nvGrpSpPr>
        <p:cNvPr id="64" name="Shape 64"/>
        <p:cNvGrpSpPr/>
        <p:nvPr/>
      </p:nvGrpSpPr>
      <p:grpSpPr>
        <a:xfrm>
          <a:off x="0" y="0"/>
          <a:ext cx="0" cy="0"/>
          <a:chOff x="0" y="0"/>
          <a:chExt cx="0" cy="0"/>
        </a:xfrm>
      </p:grpSpPr>
      <p:pic>
        <p:nvPicPr>
          <p:cNvPr id="65" name="Google Shape;65;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66" name="Google Shape;66;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67" name="Google Shape;67;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68" name="Google Shape;68;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sp>
        <p:nvSpPr>
          <p:cNvPr id="69" name="Google Shape;69;p8"/>
          <p:cNvSpPr txBox="1"/>
          <p:nvPr>
            <p:ph type="ctrTitle"/>
          </p:nvPr>
        </p:nvSpPr>
        <p:spPr>
          <a:xfrm>
            <a:off x="119627" y="2279267"/>
            <a:ext cx="4194465" cy="60439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rgbClr val="065DA3"/>
              </a:buClr>
              <a:buSzPts val="2800"/>
              <a:buFont typeface="Arial Narrow"/>
              <a:buNone/>
              <a:defRPr b="1" i="0" sz="2800" cap="none">
                <a:solidFill>
                  <a:srgbClr val="065DA3"/>
                </a:solidFill>
                <a:latin typeface="Arial Narrow"/>
                <a:ea typeface="Arial Narrow"/>
                <a:cs typeface="Arial Narrow"/>
                <a:sym typeface="Arial Narrow"/>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8"/>
          <p:cNvSpPr txBox="1"/>
          <p:nvPr>
            <p:ph idx="1" type="body"/>
          </p:nvPr>
        </p:nvSpPr>
        <p:spPr>
          <a:xfrm>
            <a:off x="119627" y="3058593"/>
            <a:ext cx="4194465" cy="1904685"/>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065DA3"/>
              </a:buClr>
              <a:buSzPts val="1800"/>
              <a:buFont typeface="Arial"/>
              <a:buNone/>
              <a:defRPr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rgbClr val="065DA3"/>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rgbClr val="065DA3"/>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71" name="Google Shape;71;p8"/>
          <p:cNvPicPr preferRelativeResize="0"/>
          <p:nvPr/>
        </p:nvPicPr>
        <p:blipFill rotWithShape="1">
          <a:blip r:embed="rId5">
            <a:alphaModFix/>
          </a:blip>
          <a:srcRect b="0" l="0" r="0" t="0"/>
          <a:stretch/>
        </p:blipFill>
        <p:spPr>
          <a:xfrm>
            <a:off x="-1" y="5138214"/>
            <a:ext cx="9144000" cy="1719786"/>
          </a:xfrm>
          <a:prstGeom prst="rect">
            <a:avLst/>
          </a:prstGeom>
          <a:noFill/>
          <a:ln>
            <a:noFill/>
          </a:ln>
        </p:spPr>
      </p:pic>
      <p:pic>
        <p:nvPicPr>
          <p:cNvPr id="72" name="Google Shape;72;p8"/>
          <p:cNvPicPr preferRelativeResize="0"/>
          <p:nvPr/>
        </p:nvPicPr>
        <p:blipFill rotWithShape="1">
          <a:blip r:embed="rId2">
            <a:alphaModFix/>
          </a:blip>
          <a:srcRect b="0" l="0" r="0" t="0"/>
          <a:stretch/>
        </p:blipFill>
        <p:spPr>
          <a:xfrm>
            <a:off x="4450828" y="2007905"/>
            <a:ext cx="4693172" cy="3130309"/>
          </a:xfrm>
          <a:prstGeom prst="rect">
            <a:avLst/>
          </a:prstGeom>
          <a:noFill/>
          <a:ln>
            <a:noFill/>
          </a:ln>
        </p:spPr>
      </p:pic>
      <p:pic>
        <p:nvPicPr>
          <p:cNvPr id="73" name="Google Shape;73;p8"/>
          <p:cNvPicPr preferRelativeResize="0"/>
          <p:nvPr/>
        </p:nvPicPr>
        <p:blipFill rotWithShape="1">
          <a:blip r:embed="rId3">
            <a:alphaModFix/>
          </a:blip>
          <a:srcRect b="0" l="0" r="0" t="0"/>
          <a:stretch/>
        </p:blipFill>
        <p:spPr>
          <a:xfrm>
            <a:off x="3934525" y="1226708"/>
            <a:ext cx="5209474" cy="779808"/>
          </a:xfrm>
          <a:prstGeom prst="rect">
            <a:avLst/>
          </a:prstGeom>
          <a:noFill/>
          <a:ln>
            <a:noFill/>
          </a:ln>
          <a:effectLst>
            <a:outerShdw blurRad="50800" rotWithShape="0" algn="t" dir="5400000" dist="76200">
              <a:srgbClr val="000000">
                <a:alpha val="40000"/>
              </a:srgbClr>
            </a:outerShdw>
          </a:effectLst>
        </p:spPr>
      </p:pic>
      <p:sp>
        <p:nvSpPr>
          <p:cNvPr id="74" name="Google Shape;74;p8"/>
          <p:cNvSpPr txBox="1"/>
          <p:nvPr/>
        </p:nvSpPr>
        <p:spPr>
          <a:xfrm>
            <a:off x="4592760" y="1314263"/>
            <a:ext cx="4174957" cy="646331"/>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en-US" sz="3600">
                <a:solidFill>
                  <a:schemeClr val="lt1"/>
                </a:solidFill>
                <a:latin typeface="Arial"/>
                <a:ea typeface="Arial"/>
                <a:cs typeface="Arial"/>
                <a:sym typeface="Arial"/>
              </a:rPr>
              <a:t>Thank You!</a:t>
            </a:r>
            <a:endParaRPr/>
          </a:p>
        </p:txBody>
      </p:sp>
      <p:pic>
        <p:nvPicPr>
          <p:cNvPr id="75" name="Google Shape;75;p8"/>
          <p:cNvPicPr preferRelativeResize="0"/>
          <p:nvPr/>
        </p:nvPicPr>
        <p:blipFill rotWithShape="1">
          <a:blip r:embed="rId4">
            <a:alphaModFix/>
          </a:blip>
          <a:srcRect b="0" l="0" r="0" t="0"/>
          <a:stretch/>
        </p:blipFill>
        <p:spPr>
          <a:xfrm>
            <a:off x="6740769" y="288119"/>
            <a:ext cx="2050394" cy="649518"/>
          </a:xfrm>
          <a:prstGeom prst="rect">
            <a:avLst/>
          </a:prstGeom>
          <a:noFill/>
          <a:ln>
            <a:noFill/>
          </a:ln>
        </p:spPr>
      </p:pic>
      <p:pic>
        <p:nvPicPr>
          <p:cNvPr id="76" name="Google Shape;76;p8"/>
          <p:cNvPicPr preferRelativeResize="0"/>
          <p:nvPr/>
        </p:nvPicPr>
        <p:blipFill rotWithShape="1">
          <a:blip r:embed="rId5">
            <a:alphaModFix/>
          </a:blip>
          <a:srcRect b="0" l="0" r="0" t="0"/>
          <a:stretch/>
        </p:blipFill>
        <p:spPr>
          <a:xfrm>
            <a:off x="-1" y="5138214"/>
            <a:ext cx="9144000" cy="1719786"/>
          </a:xfrm>
          <a:prstGeom prst="rect">
            <a:avLst/>
          </a:prstGeom>
          <a:noFill/>
          <a:ln>
            <a:noFill/>
          </a:ln>
        </p:spPr>
      </p:pic>
      <p:pic>
        <p:nvPicPr>
          <p:cNvPr id="77" name="Google Shape;77;p8"/>
          <p:cNvPicPr preferRelativeResize="0"/>
          <p:nvPr/>
        </p:nvPicPr>
        <p:blipFill>
          <a:blip r:embed="rId6">
            <a:alphaModFix/>
          </a:blip>
          <a:stretch>
            <a:fillRect/>
          </a:stretch>
        </p:blipFill>
        <p:spPr>
          <a:xfrm>
            <a:off x="280900" y="292608"/>
            <a:ext cx="3774627" cy="159684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213946" y="163039"/>
            <a:ext cx="8672100" cy="7800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65DA3"/>
              </a:buClr>
              <a:buSzPts val="3600"/>
              <a:buFont typeface="Arial Narrow"/>
              <a:buNone/>
              <a:defRPr b="1" i="0" sz="3600" u="none" cap="none" strike="noStrike">
                <a:solidFill>
                  <a:srgbClr val="065DA3"/>
                </a:solidFill>
                <a:latin typeface="Arial Narrow"/>
                <a:ea typeface="Arial Narrow"/>
                <a:cs typeface="Arial Narrow"/>
                <a:sym typeface="Arial Narrow"/>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1" name="Google Shape;11;p1"/>
          <p:cNvSpPr txBox="1"/>
          <p:nvPr>
            <p:ph idx="1" type="body"/>
          </p:nvPr>
        </p:nvSpPr>
        <p:spPr>
          <a:xfrm>
            <a:off x="213946" y="1291174"/>
            <a:ext cx="8672146" cy="513106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65DA3"/>
              </a:buClr>
              <a:buSzPts val="2800"/>
              <a:buFont typeface="Arial"/>
              <a:buChar char="•"/>
              <a:defRPr b="1" i="0" sz="2800" u="none" cap="none" strike="noStrike">
                <a:solidFill>
                  <a:srgbClr val="065DA3"/>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rgbClr val="065DA3"/>
              </a:buClr>
              <a:buSzPts val="2000"/>
              <a:buFont typeface="Arial"/>
              <a:buChar char="•"/>
              <a:defRPr b="0" i="0" sz="2000" u="none" cap="none" strike="noStrike">
                <a:solidFill>
                  <a:srgbClr val="065DA3"/>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rgbClr val="065DA3"/>
              </a:buClr>
              <a:buSzPts val="1800"/>
              <a:buFont typeface="Arial"/>
              <a:buChar char="•"/>
              <a:defRPr b="0" i="0" sz="1800" u="none" cap="none" strike="noStrike">
                <a:solidFill>
                  <a:srgbClr val="065DA3"/>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www.youtube.com/watch?v=nE8fOLH1LrY" TargetMode="Externa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9"/>
          <p:cNvSpPr txBox="1"/>
          <p:nvPr>
            <p:ph idx="4294967295" type="title"/>
          </p:nvPr>
        </p:nvSpPr>
        <p:spPr>
          <a:xfrm>
            <a:off x="297475" y="1395300"/>
            <a:ext cx="3870000" cy="34356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DON’T LET </a:t>
            </a:r>
            <a:br>
              <a:rPr lang="en-US">
                <a:solidFill>
                  <a:srgbClr val="FFFFFF"/>
                </a:solidFill>
              </a:rPr>
            </a:br>
            <a:r>
              <a:rPr lang="en-US">
                <a:solidFill>
                  <a:srgbClr val="FFFFFF"/>
                </a:solidFill>
              </a:rPr>
              <a:t>THEM LIE </a:t>
            </a:r>
            <a:br>
              <a:rPr lang="en-US">
                <a:solidFill>
                  <a:srgbClr val="FFFFFF"/>
                </a:solidFill>
              </a:rPr>
            </a:br>
            <a:r>
              <a:rPr lang="en-US">
                <a:solidFill>
                  <a:srgbClr val="FFFFFF"/>
                </a:solidFill>
              </a:rPr>
              <a:t>AND WIN</a:t>
            </a:r>
            <a:endParaRPr>
              <a:solidFill>
                <a:srgbClr val="FFFFFF"/>
              </a:solidFill>
            </a:endParaRPr>
          </a:p>
        </p:txBody>
      </p:sp>
      <p:sp>
        <p:nvSpPr>
          <p:cNvPr id="84" name="Google Shape;84;p9"/>
          <p:cNvSpPr txBox="1"/>
          <p:nvPr>
            <p:ph idx="4294967295" type="title"/>
          </p:nvPr>
        </p:nvSpPr>
        <p:spPr>
          <a:xfrm>
            <a:off x="2851125" y="147575"/>
            <a:ext cx="6116100" cy="794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rgbClr val="FFFFFF"/>
                </a:solidFill>
              </a:rPr>
              <a:t>SESSION 3</a:t>
            </a:r>
            <a:endParaRPr>
              <a:solidFill>
                <a:srgbClr val="FFFFFF"/>
              </a:solidFill>
            </a:endParaRPr>
          </a:p>
        </p:txBody>
      </p:sp>
      <p:sp>
        <p:nvSpPr>
          <p:cNvPr id="85" name="Google Shape;85;p9"/>
          <p:cNvSpPr txBox="1"/>
          <p:nvPr/>
        </p:nvSpPr>
        <p:spPr>
          <a:xfrm>
            <a:off x="-150" y="5711600"/>
            <a:ext cx="9144000" cy="613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None/>
            </a:pPr>
            <a:r>
              <a:rPr lang="en-US" sz="1100">
                <a:highlight>
                  <a:srgbClr val="FFFFFF"/>
                </a:highlight>
              </a:rPr>
              <a:t>© 2019 The University of Texas Health Science Center at Houston. All rights are reserved. </a:t>
            </a:r>
            <a:br>
              <a:rPr lang="en-US" sz="1100">
                <a:highlight>
                  <a:srgbClr val="FFFFFF"/>
                </a:highlight>
              </a:rPr>
            </a:br>
            <a:r>
              <a:rPr lang="en-US" sz="1100">
                <a:highlight>
                  <a:srgbClr val="FFFFFF"/>
                </a:highlight>
              </a:rPr>
              <a:t>CATCH® is a registered trademark of The Regents of the University of California.  </a:t>
            </a:r>
            <a:endParaRPr b="1" sz="2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18"/>
          <p:cNvSpPr txBox="1"/>
          <p:nvPr>
            <p:ph idx="1" type="body"/>
          </p:nvPr>
        </p:nvSpPr>
        <p:spPr>
          <a:xfrm>
            <a:off x="348075" y="1283400"/>
            <a:ext cx="8740200" cy="5129100"/>
          </a:xfrm>
          <a:prstGeom prst="rect">
            <a:avLst/>
          </a:prstGeom>
        </p:spPr>
        <p:txBody>
          <a:bodyPr anchorCtr="0" anchor="t" bIns="45700" lIns="91425" spcFirstLastPara="1" rIns="91425" wrap="square" tIns="45700">
            <a:noAutofit/>
          </a:bodyPr>
          <a:lstStyle/>
          <a:p>
            <a:pPr indent="0" lvl="0" marL="457200" marR="0" rtl="0" algn="l">
              <a:lnSpc>
                <a:spcPct val="115000"/>
              </a:lnSpc>
              <a:spcBef>
                <a:spcPts val="1000"/>
              </a:spcBef>
              <a:spcAft>
                <a:spcPts val="0"/>
              </a:spcAft>
              <a:buNone/>
            </a:pPr>
            <a:r>
              <a:t/>
            </a:r>
            <a:endParaRPr>
              <a:solidFill>
                <a:srgbClr val="000000"/>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51" name="Google Shape;151;p18"/>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200"/>
              <a:t>DIRECT ADVERTISING EXAMPLES</a:t>
            </a:r>
            <a:endParaRPr sz="3200"/>
          </a:p>
        </p:txBody>
      </p:sp>
      <p:pic>
        <p:nvPicPr>
          <p:cNvPr id="152" name="Google Shape;152;p18"/>
          <p:cNvPicPr preferRelativeResize="0"/>
          <p:nvPr/>
        </p:nvPicPr>
        <p:blipFill rotWithShape="1">
          <a:blip r:embed="rId3">
            <a:alphaModFix/>
          </a:blip>
          <a:srcRect b="0" l="0" r="33673" t="0"/>
          <a:stretch/>
        </p:blipFill>
        <p:spPr>
          <a:xfrm>
            <a:off x="2044975" y="1728638"/>
            <a:ext cx="5054050" cy="4238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19"/>
          <p:cNvSpPr txBox="1"/>
          <p:nvPr>
            <p:ph idx="1" type="body"/>
          </p:nvPr>
        </p:nvSpPr>
        <p:spPr>
          <a:xfrm>
            <a:off x="49900" y="1271950"/>
            <a:ext cx="8740200" cy="5129100"/>
          </a:xfrm>
          <a:prstGeom prst="rect">
            <a:avLst/>
          </a:prstGeom>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Clr>
                <a:srgbClr val="065DA3"/>
              </a:buClr>
              <a:buSzPts val="2800"/>
              <a:buChar char="•"/>
            </a:pPr>
            <a:r>
              <a:rPr lang="en-US">
                <a:solidFill>
                  <a:srgbClr val="065DA3"/>
                </a:solidFill>
              </a:rPr>
              <a:t>Indirect </a:t>
            </a:r>
            <a:r>
              <a:rPr lang="en-US"/>
              <a:t>Advertising</a:t>
            </a:r>
            <a:r>
              <a:rPr lang="en-US">
                <a:solidFill>
                  <a:srgbClr val="065DA3"/>
                </a:solidFill>
              </a:rPr>
              <a:t>: hides that it’s an ad</a:t>
            </a:r>
            <a:endParaRPr>
              <a:solidFill>
                <a:srgbClr val="065DA3"/>
              </a:solidFill>
            </a:endParaRPr>
          </a:p>
          <a:p>
            <a:pPr indent="-381000" lvl="1" marL="914400" rtl="0" algn="l">
              <a:lnSpc>
                <a:spcPct val="115000"/>
              </a:lnSpc>
              <a:spcBef>
                <a:spcPts val="0"/>
              </a:spcBef>
              <a:spcAft>
                <a:spcPts val="0"/>
              </a:spcAft>
              <a:buSzPts val="2400"/>
              <a:buChar char="•"/>
            </a:pPr>
            <a:r>
              <a:rPr b="1" lang="en-US"/>
              <a:t>Social Media:</a:t>
            </a:r>
            <a:r>
              <a:rPr lang="en-US"/>
              <a:t> Big tobacco companies pay people to post about tobacco and e-cigarettes to glamorize and make them look “cool”, fun, social, delicious.</a:t>
            </a:r>
            <a:endParaRPr/>
          </a:p>
          <a:p>
            <a:pPr indent="-381000" lvl="1" marL="914400" rtl="0" algn="l">
              <a:lnSpc>
                <a:spcPct val="115000"/>
              </a:lnSpc>
              <a:spcBef>
                <a:spcPts val="0"/>
              </a:spcBef>
              <a:spcAft>
                <a:spcPts val="0"/>
              </a:spcAft>
              <a:buSzPts val="2400"/>
              <a:buChar char="•"/>
            </a:pPr>
            <a:r>
              <a:rPr b="1" lang="en-US"/>
              <a:t>Movies/Television:</a:t>
            </a:r>
            <a:r>
              <a:rPr lang="en-US"/>
              <a:t> Tobacco and e-cigarette companies </a:t>
            </a:r>
            <a:br>
              <a:rPr lang="en-US"/>
            </a:br>
            <a:r>
              <a:rPr lang="en-US"/>
              <a:t>pay actors to smoke their brands in movies and TV.</a:t>
            </a:r>
            <a:r>
              <a:rPr lang="en-US"/>
              <a:t>  </a:t>
            </a:r>
            <a:endParaRPr/>
          </a:p>
          <a:p>
            <a:pPr indent="-381000" lvl="1" marL="914400" rtl="0" algn="l">
              <a:lnSpc>
                <a:spcPct val="115000"/>
              </a:lnSpc>
              <a:spcBef>
                <a:spcPts val="0"/>
              </a:spcBef>
              <a:spcAft>
                <a:spcPts val="0"/>
              </a:spcAft>
              <a:buSzPts val="2400"/>
              <a:buChar char="•"/>
            </a:pPr>
            <a:r>
              <a:rPr b="1" lang="en-US"/>
              <a:t>Magazines/Newspapers: </a:t>
            </a:r>
            <a:r>
              <a:rPr lang="en-US"/>
              <a:t>Some magazines choose to take money from the tobacco and e-cigarette industry to promote products as part of a glamorous lifestyle</a:t>
            </a:r>
            <a:endParaRPr/>
          </a:p>
          <a:p>
            <a:pPr indent="0" lvl="0" marL="914400" rtl="0" algn="l">
              <a:lnSpc>
                <a:spcPct val="115000"/>
              </a:lnSpc>
              <a:spcBef>
                <a:spcPts val="1000"/>
              </a:spcBef>
              <a:spcAft>
                <a:spcPts val="0"/>
              </a:spcAft>
              <a:buNone/>
            </a:pPr>
            <a:r>
              <a:t/>
            </a:r>
            <a:endParaRPr/>
          </a:p>
          <a:p>
            <a:pPr indent="0" lvl="0" marL="914400" rtl="0" algn="l">
              <a:lnSpc>
                <a:spcPct val="115000"/>
              </a:lnSpc>
              <a:spcBef>
                <a:spcPts val="1000"/>
              </a:spcBef>
              <a:spcAft>
                <a:spcPts val="0"/>
              </a:spcAft>
              <a:buNone/>
            </a:pPr>
            <a:r>
              <a:t/>
            </a:r>
            <a:endParaRPr>
              <a:solidFill>
                <a:srgbClr val="065DA3"/>
              </a:solidFill>
            </a:endParaRPr>
          </a:p>
          <a:p>
            <a:pPr indent="0" lvl="0" marL="457200" rtl="0" algn="l">
              <a:lnSpc>
                <a:spcPct val="115000"/>
              </a:lnSpc>
              <a:spcBef>
                <a:spcPts val="1000"/>
              </a:spcBef>
              <a:spcAft>
                <a:spcPts val="0"/>
              </a:spcAft>
              <a:buNone/>
            </a:pPr>
            <a:r>
              <a:t/>
            </a:r>
            <a:endParaRPr>
              <a:solidFill>
                <a:srgbClr val="065DA3"/>
              </a:solidFill>
            </a:endParaRPr>
          </a:p>
          <a:p>
            <a:pPr indent="0" lvl="0" marL="457200" rtl="0" algn="l">
              <a:lnSpc>
                <a:spcPct val="115000"/>
              </a:lnSpc>
              <a:spcBef>
                <a:spcPts val="1000"/>
              </a:spcBef>
              <a:spcAft>
                <a:spcPts val="0"/>
              </a:spcAft>
              <a:buNone/>
            </a:pPr>
            <a:r>
              <a:t/>
            </a:r>
            <a:endParaRPr>
              <a:solidFill>
                <a:srgbClr val="000000"/>
              </a:solidFill>
            </a:endParaRPr>
          </a:p>
          <a:p>
            <a:pPr indent="0" lvl="0" marL="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59" name="Google Shape;159;p19"/>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TYPES OF ADVERTISING</a:t>
            </a:r>
            <a:endParaRPr sz="3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20"/>
          <p:cNvSpPr txBox="1"/>
          <p:nvPr/>
        </p:nvSpPr>
        <p:spPr>
          <a:xfrm>
            <a:off x="457200" y="295903"/>
            <a:ext cx="8229600" cy="576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240">
                <a:solidFill>
                  <a:srgbClr val="FFFFFF"/>
                </a:solidFill>
                <a:latin typeface="Arial Narrow"/>
                <a:ea typeface="Arial Narrow"/>
                <a:cs typeface="Arial Narrow"/>
                <a:sym typeface="Arial Narrow"/>
              </a:rPr>
              <a:t>INDIRECT ADVERTISING EXAMPLE</a:t>
            </a:r>
            <a:endParaRPr b="1" sz="3600">
              <a:solidFill>
                <a:srgbClr val="FFFFFF"/>
              </a:solidFill>
              <a:latin typeface="Arial Narrow"/>
              <a:ea typeface="Arial Narrow"/>
              <a:cs typeface="Arial Narrow"/>
              <a:sym typeface="Arial Narrow"/>
            </a:endParaRPr>
          </a:p>
        </p:txBody>
      </p:sp>
      <p:pic>
        <p:nvPicPr>
          <p:cNvPr id="166" name="Google Shape;166;p20"/>
          <p:cNvPicPr preferRelativeResize="0"/>
          <p:nvPr/>
        </p:nvPicPr>
        <p:blipFill>
          <a:blip r:embed="rId3">
            <a:alphaModFix/>
          </a:blip>
          <a:stretch>
            <a:fillRect/>
          </a:stretch>
        </p:blipFill>
        <p:spPr>
          <a:xfrm>
            <a:off x="457200" y="1786599"/>
            <a:ext cx="8092274" cy="3821351"/>
          </a:xfrm>
          <a:prstGeom prst="rect">
            <a:avLst/>
          </a:prstGeom>
          <a:noFill/>
          <a:ln>
            <a:noFill/>
          </a:ln>
        </p:spPr>
      </p:pic>
      <p:sp>
        <p:nvSpPr>
          <p:cNvPr id="167" name="Google Shape;167;p20"/>
          <p:cNvSpPr/>
          <p:nvPr/>
        </p:nvSpPr>
        <p:spPr>
          <a:xfrm>
            <a:off x="387800" y="1682775"/>
            <a:ext cx="3033000" cy="1331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1"/>
          <p:cNvSpPr txBox="1"/>
          <p:nvPr/>
        </p:nvSpPr>
        <p:spPr>
          <a:xfrm>
            <a:off x="457200" y="295903"/>
            <a:ext cx="8229600" cy="576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None/>
            </a:pPr>
            <a:r>
              <a:rPr b="1" lang="en-US" sz="3240">
                <a:solidFill>
                  <a:srgbClr val="FFFFFF"/>
                </a:solidFill>
                <a:latin typeface="Arial Narrow"/>
                <a:ea typeface="Arial Narrow"/>
                <a:cs typeface="Arial Narrow"/>
                <a:sym typeface="Arial Narrow"/>
              </a:rPr>
              <a:t>INDIRECT ADVERTISING EXAMPLE</a:t>
            </a:r>
            <a:endParaRPr b="1" sz="3600">
              <a:solidFill>
                <a:srgbClr val="FFFFFF"/>
              </a:solidFill>
              <a:latin typeface="Arial Narrow"/>
              <a:ea typeface="Arial Narrow"/>
              <a:cs typeface="Arial Narrow"/>
              <a:sym typeface="Arial Narrow"/>
            </a:endParaRPr>
          </a:p>
        </p:txBody>
      </p:sp>
      <p:pic>
        <p:nvPicPr>
          <p:cNvPr id="174" name="Google Shape;174;p21"/>
          <p:cNvPicPr preferRelativeResize="0"/>
          <p:nvPr/>
        </p:nvPicPr>
        <p:blipFill>
          <a:blip r:embed="rId3">
            <a:alphaModFix/>
          </a:blip>
          <a:stretch>
            <a:fillRect/>
          </a:stretch>
        </p:blipFill>
        <p:spPr>
          <a:xfrm>
            <a:off x="3795250" y="1602400"/>
            <a:ext cx="5102701" cy="4372775"/>
          </a:xfrm>
          <a:prstGeom prst="rect">
            <a:avLst/>
          </a:prstGeom>
          <a:noFill/>
          <a:ln>
            <a:noFill/>
          </a:ln>
        </p:spPr>
      </p:pic>
      <p:pic>
        <p:nvPicPr>
          <p:cNvPr id="175" name="Google Shape;175;p21"/>
          <p:cNvPicPr preferRelativeResize="0"/>
          <p:nvPr/>
        </p:nvPicPr>
        <p:blipFill rotWithShape="1">
          <a:blip r:embed="rId4">
            <a:alphaModFix/>
          </a:blip>
          <a:srcRect b="0" l="50648" r="0" t="0"/>
          <a:stretch/>
        </p:blipFill>
        <p:spPr>
          <a:xfrm>
            <a:off x="457200" y="1894525"/>
            <a:ext cx="3760500" cy="4000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2"/>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solidFill>
                  <a:schemeClr val="lt1"/>
                </a:solidFill>
                <a:latin typeface="Arial Narrow"/>
                <a:ea typeface="Arial Narrow"/>
                <a:cs typeface="Arial Narrow"/>
                <a:sym typeface="Arial Narrow"/>
              </a:rPr>
              <a:t>THE REAL COST: MAGIC TRICKS</a:t>
            </a:r>
            <a:endParaRPr sz="3300"/>
          </a:p>
        </p:txBody>
      </p:sp>
      <p:pic>
        <p:nvPicPr>
          <p:cNvPr descr="Still think vaping is no big deal? Magician Julius Dein shows us that teens who vape are more likely to start smoking cigarettes. It’s not magic, it’s statistics. Know the real cost of vapes.&#10;&#10;Find out more:&#10;https://therealcost.betobaccofree.hhs.gov/vape&#10;&#10;Want to see more magic with Julius Dein? Watch here:&#10;https://www.youtube.com/playlist?list=PLgf1d4CujVYZ6eMDdezsmQrcgfBSlfBQ5&#10;&#10;Follow The Real Cost:&#10;Facebook: http://www.Facebook.com/KnowTheRealCost &#10;Instagram: https://www.instagram.com/therealcost/&#10;Tumblr: http://www.KnowTheRealCost.Tumblr.com&#10;Twitter: http://www.Twitter.com/KnowTheRealCost" id="182" name="Google Shape;182;p22" title="Julius Dein Performs A Magic Trick on a Vape | The Real Cost">
            <a:hlinkClick r:id="rId3"/>
          </p:cNvPr>
          <p:cNvPicPr preferRelativeResize="0"/>
          <p:nvPr/>
        </p:nvPicPr>
        <p:blipFill>
          <a:blip r:embed="rId4">
            <a:alphaModFix/>
          </a:blip>
          <a:stretch>
            <a:fillRect/>
          </a:stretch>
        </p:blipFill>
        <p:spPr>
          <a:xfrm>
            <a:off x="1515687" y="1454525"/>
            <a:ext cx="6112625" cy="4584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Google Shape;188;p23"/>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SMALL GROUPS, ASSEMBLE!</a:t>
            </a:r>
            <a:endParaRPr/>
          </a:p>
        </p:txBody>
      </p:sp>
      <p:pic>
        <p:nvPicPr>
          <p:cNvPr id="189" name="Google Shape;189;p23"/>
          <p:cNvPicPr preferRelativeResize="0"/>
          <p:nvPr/>
        </p:nvPicPr>
        <p:blipFill>
          <a:blip r:embed="rId3">
            <a:alphaModFix/>
          </a:blip>
          <a:stretch>
            <a:fillRect/>
          </a:stretch>
        </p:blipFill>
        <p:spPr>
          <a:xfrm>
            <a:off x="904425" y="1363950"/>
            <a:ext cx="7335148" cy="4888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24"/>
          <p:cNvSpPr txBox="1"/>
          <p:nvPr>
            <p:ph idx="1" type="body"/>
          </p:nvPr>
        </p:nvSpPr>
        <p:spPr>
          <a:xfrm>
            <a:off x="348075" y="1283400"/>
            <a:ext cx="8740200" cy="5129100"/>
          </a:xfrm>
          <a:prstGeom prst="rect">
            <a:avLst/>
          </a:prstGeom>
        </p:spPr>
        <p:txBody>
          <a:bodyPr anchorCtr="0" anchor="t" bIns="45700" lIns="91425" spcFirstLastPara="1" rIns="91425" wrap="square" tIns="45700">
            <a:noAutofit/>
          </a:bodyPr>
          <a:lstStyle/>
          <a:p>
            <a:pPr indent="0" lvl="0" marL="457200" rtl="0" algn="l">
              <a:lnSpc>
                <a:spcPct val="115000"/>
              </a:lnSpc>
              <a:spcBef>
                <a:spcPts val="1000"/>
              </a:spcBef>
              <a:spcAft>
                <a:spcPts val="0"/>
              </a:spcAft>
              <a:buNone/>
            </a:pPr>
            <a:r>
              <a:t/>
            </a:r>
            <a:endParaRPr/>
          </a:p>
          <a:p>
            <a:pPr indent="0" lvl="0" marL="914400" rtl="0" algn="l">
              <a:lnSpc>
                <a:spcPct val="115000"/>
              </a:lnSpc>
              <a:spcBef>
                <a:spcPts val="1000"/>
              </a:spcBef>
              <a:spcAft>
                <a:spcPts val="0"/>
              </a:spcAft>
              <a:buNone/>
            </a:pPr>
            <a:r>
              <a:t/>
            </a:r>
            <a:endParaRPr/>
          </a:p>
          <a:p>
            <a:pPr indent="0" lvl="0" marL="914400" rtl="0" algn="l">
              <a:lnSpc>
                <a:spcPct val="115000"/>
              </a:lnSpc>
              <a:spcBef>
                <a:spcPts val="1000"/>
              </a:spcBef>
              <a:spcAft>
                <a:spcPts val="0"/>
              </a:spcAft>
              <a:buNone/>
            </a:pPr>
            <a:r>
              <a:t/>
            </a:r>
            <a:endParaRPr>
              <a:solidFill>
                <a:srgbClr val="065DA3"/>
              </a:solidFill>
            </a:endParaRPr>
          </a:p>
          <a:p>
            <a:pPr indent="0" lvl="0" marL="457200" rtl="0" algn="l">
              <a:lnSpc>
                <a:spcPct val="115000"/>
              </a:lnSpc>
              <a:spcBef>
                <a:spcPts val="1000"/>
              </a:spcBef>
              <a:spcAft>
                <a:spcPts val="0"/>
              </a:spcAft>
              <a:buNone/>
            </a:pPr>
            <a:r>
              <a:t/>
            </a:r>
            <a:endParaRPr>
              <a:solidFill>
                <a:srgbClr val="065DA3"/>
              </a:solidFill>
            </a:endParaRPr>
          </a:p>
          <a:p>
            <a:pPr indent="0" lvl="0" marL="457200" rtl="0" algn="l">
              <a:lnSpc>
                <a:spcPct val="115000"/>
              </a:lnSpc>
              <a:spcBef>
                <a:spcPts val="1000"/>
              </a:spcBef>
              <a:spcAft>
                <a:spcPts val="0"/>
              </a:spcAft>
              <a:buNone/>
            </a:pPr>
            <a:r>
              <a:t/>
            </a:r>
            <a:endParaRPr>
              <a:solidFill>
                <a:srgbClr val="000000"/>
              </a:solidFill>
            </a:endParaRPr>
          </a:p>
          <a:p>
            <a:pPr indent="0" lvl="0" marL="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96" name="Google Shape;196;p24"/>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000"/>
              <a:t>ACTIVITY 1: ADVERTISING </a:t>
            </a:r>
            <a:r>
              <a:rPr lang="en-US" sz="3000"/>
              <a:t>APPEALS</a:t>
            </a:r>
            <a:endParaRPr sz="3000"/>
          </a:p>
        </p:txBody>
      </p:sp>
      <p:pic>
        <p:nvPicPr>
          <p:cNvPr id="197" name="Google Shape;197;p24"/>
          <p:cNvPicPr preferRelativeResize="0"/>
          <p:nvPr/>
        </p:nvPicPr>
        <p:blipFill>
          <a:blip r:embed="rId3">
            <a:alphaModFix/>
          </a:blip>
          <a:stretch>
            <a:fillRect/>
          </a:stretch>
        </p:blipFill>
        <p:spPr>
          <a:xfrm>
            <a:off x="871100" y="1555702"/>
            <a:ext cx="7694150" cy="44373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5"/>
          <p:cNvSpPr txBox="1"/>
          <p:nvPr>
            <p:ph idx="1" type="body"/>
          </p:nvPr>
        </p:nvSpPr>
        <p:spPr>
          <a:xfrm>
            <a:off x="348075" y="1283400"/>
            <a:ext cx="8740200" cy="5129100"/>
          </a:xfrm>
          <a:prstGeom prst="rect">
            <a:avLst/>
          </a:prstGeom>
        </p:spPr>
        <p:txBody>
          <a:bodyPr anchorCtr="0" anchor="t" bIns="45700" lIns="91425" spcFirstLastPara="1" rIns="91425" wrap="square" tIns="45700">
            <a:noAutofit/>
          </a:bodyPr>
          <a:lstStyle/>
          <a:p>
            <a:pPr indent="0" lvl="0" marL="457200" rtl="0" algn="l">
              <a:lnSpc>
                <a:spcPct val="115000"/>
              </a:lnSpc>
              <a:spcBef>
                <a:spcPts val="1000"/>
              </a:spcBef>
              <a:spcAft>
                <a:spcPts val="0"/>
              </a:spcAft>
              <a:buNone/>
            </a:pPr>
            <a:r>
              <a:t/>
            </a:r>
            <a:endParaRPr/>
          </a:p>
          <a:p>
            <a:pPr indent="0" lvl="0" marL="914400" rtl="0" algn="l">
              <a:lnSpc>
                <a:spcPct val="115000"/>
              </a:lnSpc>
              <a:spcBef>
                <a:spcPts val="1000"/>
              </a:spcBef>
              <a:spcAft>
                <a:spcPts val="0"/>
              </a:spcAft>
              <a:buNone/>
            </a:pPr>
            <a:r>
              <a:t/>
            </a:r>
            <a:endParaRPr/>
          </a:p>
          <a:p>
            <a:pPr indent="0" lvl="0" marL="914400" rtl="0" algn="l">
              <a:lnSpc>
                <a:spcPct val="115000"/>
              </a:lnSpc>
              <a:spcBef>
                <a:spcPts val="1000"/>
              </a:spcBef>
              <a:spcAft>
                <a:spcPts val="0"/>
              </a:spcAft>
              <a:buNone/>
            </a:pPr>
            <a:r>
              <a:t/>
            </a:r>
            <a:endParaRPr>
              <a:solidFill>
                <a:srgbClr val="065DA3"/>
              </a:solidFill>
            </a:endParaRPr>
          </a:p>
          <a:p>
            <a:pPr indent="0" lvl="0" marL="457200" rtl="0" algn="l">
              <a:lnSpc>
                <a:spcPct val="115000"/>
              </a:lnSpc>
              <a:spcBef>
                <a:spcPts val="1000"/>
              </a:spcBef>
              <a:spcAft>
                <a:spcPts val="0"/>
              </a:spcAft>
              <a:buNone/>
            </a:pPr>
            <a:r>
              <a:t/>
            </a:r>
            <a:endParaRPr>
              <a:solidFill>
                <a:srgbClr val="065DA3"/>
              </a:solidFill>
            </a:endParaRPr>
          </a:p>
          <a:p>
            <a:pPr indent="0" lvl="0" marL="457200" rtl="0" algn="l">
              <a:lnSpc>
                <a:spcPct val="115000"/>
              </a:lnSpc>
              <a:spcBef>
                <a:spcPts val="1000"/>
              </a:spcBef>
              <a:spcAft>
                <a:spcPts val="0"/>
              </a:spcAft>
              <a:buNone/>
            </a:pPr>
            <a:r>
              <a:t/>
            </a:r>
            <a:endParaRPr>
              <a:solidFill>
                <a:srgbClr val="000000"/>
              </a:solidFill>
            </a:endParaRPr>
          </a:p>
          <a:p>
            <a:pPr indent="0" lvl="0" marL="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204" name="Google Shape;204;p25"/>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000"/>
              <a:t>ACTIVITY 1: ADVERTISING </a:t>
            </a:r>
            <a:r>
              <a:rPr lang="en-US" sz="3000"/>
              <a:t>APPEALS</a:t>
            </a:r>
            <a:endParaRPr sz="3000"/>
          </a:p>
        </p:txBody>
      </p:sp>
      <p:sp>
        <p:nvSpPr>
          <p:cNvPr id="205" name="Google Shape;205;p25"/>
          <p:cNvSpPr txBox="1"/>
          <p:nvPr>
            <p:ph idx="1" type="body"/>
          </p:nvPr>
        </p:nvSpPr>
        <p:spPr>
          <a:xfrm>
            <a:off x="348076" y="1283400"/>
            <a:ext cx="8325600" cy="5129100"/>
          </a:xfrm>
          <a:prstGeom prst="rect">
            <a:avLst/>
          </a:prstGeom>
        </p:spPr>
        <p:txBody>
          <a:bodyPr anchorCtr="0" anchor="t" bIns="45700" lIns="91425" spcFirstLastPara="1" rIns="91425" wrap="square" tIns="45700">
            <a:noAutofit/>
          </a:bodyPr>
          <a:lstStyle/>
          <a:p>
            <a:pPr indent="-419100" lvl="0" marL="457200" rtl="0" algn="l">
              <a:spcBef>
                <a:spcPts val="1000"/>
              </a:spcBef>
              <a:spcAft>
                <a:spcPts val="0"/>
              </a:spcAft>
              <a:buSzPts val="3000"/>
              <a:buChar char="•"/>
            </a:pPr>
            <a:r>
              <a:rPr lang="en-US" sz="3000"/>
              <a:t>Answer these questions in your group:</a:t>
            </a:r>
            <a:endParaRPr sz="3000"/>
          </a:p>
          <a:p>
            <a:pPr indent="-419100" lvl="1" marL="914400" rtl="0" algn="l">
              <a:spcBef>
                <a:spcPts val="0"/>
              </a:spcBef>
              <a:spcAft>
                <a:spcPts val="0"/>
              </a:spcAft>
              <a:buSzPts val="3000"/>
              <a:buChar char="•"/>
            </a:pPr>
            <a:r>
              <a:rPr lang="en-US" sz="3000"/>
              <a:t>How does each ad portray e-cigarette use?</a:t>
            </a:r>
            <a:endParaRPr sz="3000"/>
          </a:p>
          <a:p>
            <a:pPr indent="-419100" lvl="1" marL="914400" rtl="0" algn="l">
              <a:spcBef>
                <a:spcPts val="0"/>
              </a:spcBef>
              <a:spcAft>
                <a:spcPts val="0"/>
              </a:spcAft>
              <a:buSzPts val="3000"/>
              <a:buChar char="•"/>
            </a:pPr>
            <a:r>
              <a:rPr lang="en-US" sz="3000"/>
              <a:t>Which advertising appeals were used?</a:t>
            </a:r>
            <a:endParaRPr sz="3000"/>
          </a:p>
          <a:p>
            <a:pPr indent="0" lvl="0" marL="0" rtl="0" algn="l">
              <a:spcBef>
                <a:spcPts val="1000"/>
              </a:spcBef>
              <a:spcAft>
                <a:spcPts val="0"/>
              </a:spcAft>
              <a:buNone/>
            </a:pPr>
            <a:r>
              <a:t/>
            </a:r>
            <a:endParaRPr sz="3000"/>
          </a:p>
          <a:p>
            <a:pPr indent="0" lvl="0" marL="0" rtl="0" algn="l">
              <a:spcBef>
                <a:spcPts val="1000"/>
              </a:spcBef>
              <a:spcAft>
                <a:spcPts val="0"/>
              </a:spcAft>
              <a:buNone/>
            </a:pPr>
            <a:r>
              <a:rPr lang="en-US" sz="3000"/>
              <a:t>*</a:t>
            </a:r>
            <a:r>
              <a:rPr i="1" lang="en-US" sz="3000"/>
              <a:t>Note: there can be more than one appeal used for each ad</a:t>
            </a:r>
            <a:endParaRPr i="1" sz="3000"/>
          </a:p>
          <a:p>
            <a:pPr indent="0" lvl="0" marL="914400" rtl="0" algn="l">
              <a:spcBef>
                <a:spcPts val="1000"/>
              </a:spcBef>
              <a:spcAft>
                <a:spcPts val="0"/>
              </a:spcAft>
              <a:buNone/>
            </a:pPr>
            <a:r>
              <a:t/>
            </a:r>
            <a:endParaRPr sz="2200"/>
          </a:p>
          <a:p>
            <a:pPr indent="0" lvl="0" marL="914400" rtl="0" algn="l">
              <a:spcBef>
                <a:spcPts val="1000"/>
              </a:spcBef>
              <a:spcAft>
                <a:spcPts val="0"/>
              </a:spcAft>
              <a:buNone/>
            </a:pPr>
            <a:r>
              <a:t/>
            </a:r>
            <a:endParaRPr sz="2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26"/>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EXAMPLE AD 1</a:t>
            </a:r>
            <a:endParaRPr/>
          </a:p>
        </p:txBody>
      </p:sp>
      <p:pic>
        <p:nvPicPr>
          <p:cNvPr id="212" name="Google Shape;212;p26"/>
          <p:cNvPicPr preferRelativeResize="0"/>
          <p:nvPr/>
        </p:nvPicPr>
        <p:blipFill>
          <a:blip r:embed="rId3">
            <a:alphaModFix/>
          </a:blip>
          <a:stretch>
            <a:fillRect/>
          </a:stretch>
        </p:blipFill>
        <p:spPr>
          <a:xfrm>
            <a:off x="2390775" y="1561950"/>
            <a:ext cx="4362450" cy="43624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27"/>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EXAMPLE AD 2</a:t>
            </a:r>
            <a:endParaRPr/>
          </a:p>
        </p:txBody>
      </p:sp>
      <p:pic>
        <p:nvPicPr>
          <p:cNvPr id="219" name="Google Shape;219;p27"/>
          <p:cNvPicPr preferRelativeResize="0"/>
          <p:nvPr/>
        </p:nvPicPr>
        <p:blipFill>
          <a:blip r:embed="rId3">
            <a:alphaModFix/>
          </a:blip>
          <a:stretch>
            <a:fillRect/>
          </a:stretch>
        </p:blipFill>
        <p:spPr>
          <a:xfrm>
            <a:off x="1466850" y="2077425"/>
            <a:ext cx="6210300" cy="3352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0"/>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ADULT INTERVIEW DEBRIEF</a:t>
            </a:r>
            <a:endParaRPr sz="3300"/>
          </a:p>
        </p:txBody>
      </p:sp>
      <p:pic>
        <p:nvPicPr>
          <p:cNvPr id="92" name="Google Shape;92;p10"/>
          <p:cNvPicPr preferRelativeResize="0"/>
          <p:nvPr/>
        </p:nvPicPr>
        <p:blipFill>
          <a:blip r:embed="rId3">
            <a:alphaModFix/>
          </a:blip>
          <a:stretch>
            <a:fillRect/>
          </a:stretch>
        </p:blipFill>
        <p:spPr>
          <a:xfrm>
            <a:off x="742125" y="2004401"/>
            <a:ext cx="7659751" cy="34530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8"/>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EXAMPLE AD 3</a:t>
            </a:r>
            <a:endParaRPr/>
          </a:p>
        </p:txBody>
      </p:sp>
      <p:pic>
        <p:nvPicPr>
          <p:cNvPr id="226" name="Google Shape;226;p28"/>
          <p:cNvPicPr preferRelativeResize="0"/>
          <p:nvPr/>
        </p:nvPicPr>
        <p:blipFill>
          <a:blip r:embed="rId3">
            <a:alphaModFix/>
          </a:blip>
          <a:stretch>
            <a:fillRect/>
          </a:stretch>
        </p:blipFill>
        <p:spPr>
          <a:xfrm>
            <a:off x="2895600" y="1718825"/>
            <a:ext cx="3352800" cy="40671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29"/>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EXAMPLE AD 4</a:t>
            </a:r>
            <a:endParaRPr/>
          </a:p>
        </p:txBody>
      </p:sp>
      <p:pic>
        <p:nvPicPr>
          <p:cNvPr id="233" name="Google Shape;233;p29"/>
          <p:cNvPicPr preferRelativeResize="0"/>
          <p:nvPr/>
        </p:nvPicPr>
        <p:blipFill>
          <a:blip r:embed="rId3">
            <a:alphaModFix/>
          </a:blip>
          <a:stretch>
            <a:fillRect/>
          </a:stretch>
        </p:blipFill>
        <p:spPr>
          <a:xfrm>
            <a:off x="2143125" y="1539525"/>
            <a:ext cx="4857750" cy="4610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0"/>
          <p:cNvSpPr txBox="1"/>
          <p:nvPr>
            <p:ph idx="2" type="title"/>
          </p:nvPr>
        </p:nvSpPr>
        <p:spPr>
          <a:xfrm>
            <a:off x="181300" y="118250"/>
            <a:ext cx="69369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EXAMPLE AD 5</a:t>
            </a:r>
            <a:endParaRPr/>
          </a:p>
        </p:txBody>
      </p:sp>
      <p:pic>
        <p:nvPicPr>
          <p:cNvPr id="240" name="Google Shape;240;p30"/>
          <p:cNvPicPr preferRelativeResize="0"/>
          <p:nvPr/>
        </p:nvPicPr>
        <p:blipFill>
          <a:blip r:embed="rId3">
            <a:alphaModFix/>
          </a:blip>
          <a:stretch>
            <a:fillRect/>
          </a:stretch>
        </p:blipFill>
        <p:spPr>
          <a:xfrm>
            <a:off x="1643063" y="2000225"/>
            <a:ext cx="5857875" cy="3524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1"/>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000"/>
              <a:t>ACTIVITY 2: WARNING LABELS</a:t>
            </a:r>
            <a:endParaRPr sz="3000"/>
          </a:p>
        </p:txBody>
      </p:sp>
      <p:pic>
        <p:nvPicPr>
          <p:cNvPr id="247" name="Google Shape;247;p31"/>
          <p:cNvPicPr preferRelativeResize="0"/>
          <p:nvPr/>
        </p:nvPicPr>
        <p:blipFill>
          <a:blip r:embed="rId3">
            <a:alphaModFix/>
          </a:blip>
          <a:stretch>
            <a:fillRect/>
          </a:stretch>
        </p:blipFill>
        <p:spPr>
          <a:xfrm>
            <a:off x="1017400" y="1755937"/>
            <a:ext cx="7109199" cy="401356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32"/>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000"/>
              <a:t>ACTIVITY 2: WARNING LABELS</a:t>
            </a:r>
            <a:endParaRPr sz="3000"/>
          </a:p>
        </p:txBody>
      </p:sp>
      <p:sp>
        <p:nvSpPr>
          <p:cNvPr id="254" name="Google Shape;254;p32"/>
          <p:cNvSpPr txBox="1"/>
          <p:nvPr>
            <p:ph idx="1" type="body"/>
          </p:nvPr>
        </p:nvSpPr>
        <p:spPr>
          <a:xfrm>
            <a:off x="348075" y="1283400"/>
            <a:ext cx="8740200" cy="5129100"/>
          </a:xfrm>
          <a:prstGeom prst="rect">
            <a:avLst/>
          </a:prstGeom>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Clr>
                <a:srgbClr val="065DA3"/>
              </a:buClr>
              <a:buSzPts val="2800"/>
              <a:buChar char="•"/>
            </a:pPr>
            <a:r>
              <a:rPr lang="en-US"/>
              <a:t>Each group will develop a warning label that will be presented next class period</a:t>
            </a:r>
            <a:endParaRPr/>
          </a:p>
          <a:p>
            <a:pPr indent="-406400" lvl="0" marL="457200" rtl="0" algn="l">
              <a:lnSpc>
                <a:spcPct val="115000"/>
              </a:lnSpc>
              <a:spcBef>
                <a:spcPts val="0"/>
              </a:spcBef>
              <a:spcAft>
                <a:spcPts val="0"/>
              </a:spcAft>
              <a:buSzPts val="2800"/>
              <a:buChar char="•"/>
            </a:pPr>
            <a:r>
              <a:rPr lang="en-US"/>
              <a:t>Take time to brainstorm and plan ideas on your worksheet</a:t>
            </a:r>
            <a:endParaRPr/>
          </a:p>
          <a:p>
            <a:pPr indent="-406400" lvl="0" marL="457200" rtl="0" algn="l">
              <a:lnSpc>
                <a:spcPct val="115000"/>
              </a:lnSpc>
              <a:spcBef>
                <a:spcPts val="0"/>
              </a:spcBef>
              <a:spcAft>
                <a:spcPts val="0"/>
              </a:spcAft>
              <a:buSzPts val="2800"/>
              <a:buChar char="•"/>
            </a:pPr>
            <a:r>
              <a:rPr lang="en-US"/>
              <a:t>Use the following questions to guide your discussion:</a:t>
            </a:r>
            <a:endParaRPr/>
          </a:p>
          <a:p>
            <a:pPr indent="-381000" lvl="1" marL="914400" rtl="0" algn="l">
              <a:lnSpc>
                <a:spcPct val="115000"/>
              </a:lnSpc>
              <a:spcBef>
                <a:spcPts val="0"/>
              </a:spcBef>
              <a:spcAft>
                <a:spcPts val="0"/>
              </a:spcAft>
              <a:buSzPts val="2400"/>
              <a:buChar char="•"/>
            </a:pPr>
            <a:r>
              <a:rPr lang="en-US"/>
              <a:t>What your warning label will look like?</a:t>
            </a:r>
            <a:endParaRPr/>
          </a:p>
          <a:p>
            <a:pPr indent="-381000" lvl="1" marL="914400" rtl="0" algn="l">
              <a:lnSpc>
                <a:spcPct val="115000"/>
              </a:lnSpc>
              <a:spcBef>
                <a:spcPts val="0"/>
              </a:spcBef>
              <a:spcAft>
                <a:spcPts val="0"/>
              </a:spcAft>
              <a:buSzPts val="2400"/>
              <a:buChar char="•"/>
            </a:pPr>
            <a:r>
              <a:rPr lang="en-US"/>
              <a:t>What your slogan will be?</a:t>
            </a:r>
            <a:endParaRPr/>
          </a:p>
          <a:p>
            <a:pPr indent="-381000" lvl="1" marL="914400" rtl="0" algn="l">
              <a:lnSpc>
                <a:spcPct val="115000"/>
              </a:lnSpc>
              <a:spcBef>
                <a:spcPts val="0"/>
              </a:spcBef>
              <a:spcAft>
                <a:spcPts val="0"/>
              </a:spcAft>
              <a:buSzPts val="2400"/>
              <a:buChar char="•"/>
            </a:pPr>
            <a:r>
              <a:rPr lang="en-US"/>
              <a:t>What information you will include?</a:t>
            </a:r>
            <a:endParaRPr/>
          </a:p>
          <a:p>
            <a:pPr indent="-381000" lvl="1" marL="914400" rtl="0" algn="l">
              <a:lnSpc>
                <a:spcPct val="115000"/>
              </a:lnSpc>
              <a:spcBef>
                <a:spcPts val="0"/>
              </a:spcBef>
              <a:spcAft>
                <a:spcPts val="0"/>
              </a:spcAft>
              <a:buSzPts val="2400"/>
              <a:buChar char="•"/>
            </a:pPr>
            <a:r>
              <a:rPr lang="en-US"/>
              <a:t>What images and/or messages will be used?</a:t>
            </a:r>
            <a:endParaRPr/>
          </a:p>
          <a:p>
            <a:pPr indent="0" lvl="0" marL="914400" rtl="0" algn="l">
              <a:lnSpc>
                <a:spcPct val="115000"/>
              </a:lnSpc>
              <a:spcBef>
                <a:spcPts val="1000"/>
              </a:spcBef>
              <a:spcAft>
                <a:spcPts val="0"/>
              </a:spcAft>
              <a:buNone/>
            </a:pPr>
            <a:r>
              <a:t/>
            </a:r>
            <a:endParaRPr/>
          </a:p>
          <a:p>
            <a:pPr indent="0" lvl="0" marL="457200" rtl="0" algn="l">
              <a:lnSpc>
                <a:spcPct val="115000"/>
              </a:lnSpc>
              <a:spcBef>
                <a:spcPts val="1000"/>
              </a:spcBef>
              <a:spcAft>
                <a:spcPts val="0"/>
              </a:spcAft>
              <a:buNone/>
            </a:pPr>
            <a:r>
              <a:t/>
            </a:r>
            <a:endParaRPr/>
          </a:p>
          <a:p>
            <a:pPr indent="0" lvl="0" marL="457200" rtl="0" algn="l">
              <a:lnSpc>
                <a:spcPct val="115000"/>
              </a:lnSpc>
              <a:spcBef>
                <a:spcPts val="1000"/>
              </a:spcBef>
              <a:spcAft>
                <a:spcPts val="0"/>
              </a:spcAft>
              <a:buNone/>
            </a:pPr>
            <a:r>
              <a:t/>
            </a:r>
            <a:endParaRPr/>
          </a:p>
          <a:p>
            <a:pPr indent="0" lvl="0" marL="914400" rtl="0" algn="l">
              <a:lnSpc>
                <a:spcPct val="115000"/>
              </a:lnSpc>
              <a:spcBef>
                <a:spcPts val="1000"/>
              </a:spcBef>
              <a:spcAft>
                <a:spcPts val="0"/>
              </a:spcAft>
              <a:buNone/>
            </a:pPr>
            <a:r>
              <a:t/>
            </a:r>
            <a:endParaRPr/>
          </a:p>
          <a:p>
            <a:pPr indent="0" lvl="0" marL="914400" rtl="0" algn="l">
              <a:lnSpc>
                <a:spcPct val="115000"/>
              </a:lnSpc>
              <a:spcBef>
                <a:spcPts val="1000"/>
              </a:spcBef>
              <a:spcAft>
                <a:spcPts val="0"/>
              </a:spcAft>
              <a:buNone/>
            </a:pPr>
            <a:r>
              <a:t/>
            </a:r>
            <a:endParaRPr>
              <a:solidFill>
                <a:srgbClr val="065DA3"/>
              </a:solidFill>
            </a:endParaRPr>
          </a:p>
          <a:p>
            <a:pPr indent="0" lvl="0" marL="457200" rtl="0" algn="l">
              <a:lnSpc>
                <a:spcPct val="115000"/>
              </a:lnSpc>
              <a:spcBef>
                <a:spcPts val="1000"/>
              </a:spcBef>
              <a:spcAft>
                <a:spcPts val="0"/>
              </a:spcAft>
              <a:buNone/>
            </a:pPr>
            <a:r>
              <a:t/>
            </a:r>
            <a:endParaRPr>
              <a:solidFill>
                <a:srgbClr val="065DA3"/>
              </a:solidFill>
            </a:endParaRPr>
          </a:p>
          <a:p>
            <a:pPr indent="0" lvl="0" marL="457200" rtl="0" algn="l">
              <a:lnSpc>
                <a:spcPct val="115000"/>
              </a:lnSpc>
              <a:spcBef>
                <a:spcPts val="1000"/>
              </a:spcBef>
              <a:spcAft>
                <a:spcPts val="0"/>
              </a:spcAft>
              <a:buNone/>
            </a:pPr>
            <a:r>
              <a:t/>
            </a:r>
            <a:endParaRPr>
              <a:solidFill>
                <a:srgbClr val="000000"/>
              </a:solidFill>
            </a:endParaRPr>
          </a:p>
          <a:p>
            <a:pPr indent="0" lvl="0" marL="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3"/>
          <p:cNvSpPr txBox="1"/>
          <p:nvPr>
            <p:ph idx="1" type="body"/>
          </p:nvPr>
        </p:nvSpPr>
        <p:spPr>
          <a:xfrm>
            <a:off x="348075" y="1283400"/>
            <a:ext cx="8740200" cy="5129100"/>
          </a:xfrm>
          <a:prstGeom prst="rect">
            <a:avLst/>
          </a:prstGeom>
        </p:spPr>
        <p:txBody>
          <a:bodyPr anchorCtr="0" anchor="t" bIns="45700" lIns="91425" spcFirstLastPara="1" rIns="91425" wrap="square" tIns="45700">
            <a:noAutofit/>
          </a:bodyPr>
          <a:lstStyle/>
          <a:p>
            <a:pPr indent="-406400" lvl="0" marL="457200" rtl="0" algn="l">
              <a:lnSpc>
                <a:spcPct val="115000"/>
              </a:lnSpc>
              <a:spcBef>
                <a:spcPts val="1000"/>
              </a:spcBef>
              <a:spcAft>
                <a:spcPts val="0"/>
              </a:spcAft>
              <a:buClr>
                <a:srgbClr val="065DA3"/>
              </a:buClr>
              <a:buSzPts val="2800"/>
              <a:buChar char="•"/>
            </a:pPr>
            <a:r>
              <a:rPr lang="en-US"/>
              <a:t>Advertisements are all about taking money out of your pocket - N</a:t>
            </a:r>
            <a:r>
              <a:rPr lang="en-US"/>
              <a:t>ot to being </a:t>
            </a:r>
            <a:r>
              <a:rPr i="1" lang="en-US" u="sng"/>
              <a:t>truthful </a:t>
            </a:r>
            <a:endParaRPr i="1" u="sng"/>
          </a:p>
          <a:p>
            <a:pPr indent="-406400" lvl="0" marL="457200" rtl="0" algn="l">
              <a:lnSpc>
                <a:spcPct val="115000"/>
              </a:lnSpc>
              <a:spcBef>
                <a:spcPts val="0"/>
              </a:spcBef>
              <a:spcAft>
                <a:spcPts val="0"/>
              </a:spcAft>
              <a:buClr>
                <a:srgbClr val="065DA3"/>
              </a:buClr>
              <a:buSzPts val="2800"/>
              <a:buChar char="•"/>
            </a:pPr>
            <a:r>
              <a:rPr lang="en-US"/>
              <a:t>Be aware of the advertising tricks — know the facts!</a:t>
            </a:r>
            <a:endParaRPr/>
          </a:p>
          <a:p>
            <a:pPr indent="0" lvl="0" marL="457200" rtl="0" algn="l">
              <a:lnSpc>
                <a:spcPct val="115000"/>
              </a:lnSpc>
              <a:spcBef>
                <a:spcPts val="1000"/>
              </a:spcBef>
              <a:spcAft>
                <a:spcPts val="0"/>
              </a:spcAft>
              <a:buNone/>
            </a:pPr>
            <a:r>
              <a:t/>
            </a:r>
            <a:endParaRPr/>
          </a:p>
          <a:p>
            <a:pPr indent="0" lvl="0" marL="457200" rtl="0" algn="l">
              <a:lnSpc>
                <a:spcPct val="115000"/>
              </a:lnSpc>
              <a:spcBef>
                <a:spcPts val="1000"/>
              </a:spcBef>
              <a:spcAft>
                <a:spcPts val="0"/>
              </a:spcAft>
              <a:buNone/>
            </a:pPr>
            <a:r>
              <a:t/>
            </a:r>
            <a:endParaRPr/>
          </a:p>
          <a:p>
            <a:pPr indent="0" lvl="0" marL="914400" rtl="0" algn="l">
              <a:lnSpc>
                <a:spcPct val="115000"/>
              </a:lnSpc>
              <a:spcBef>
                <a:spcPts val="1000"/>
              </a:spcBef>
              <a:spcAft>
                <a:spcPts val="0"/>
              </a:spcAft>
              <a:buNone/>
            </a:pPr>
            <a:r>
              <a:t/>
            </a:r>
            <a:endParaRPr/>
          </a:p>
          <a:p>
            <a:pPr indent="0" lvl="0" marL="914400" rtl="0" algn="l">
              <a:lnSpc>
                <a:spcPct val="115000"/>
              </a:lnSpc>
              <a:spcBef>
                <a:spcPts val="1000"/>
              </a:spcBef>
              <a:spcAft>
                <a:spcPts val="0"/>
              </a:spcAft>
              <a:buNone/>
            </a:pPr>
            <a:r>
              <a:t/>
            </a:r>
            <a:endParaRPr>
              <a:solidFill>
                <a:srgbClr val="065DA3"/>
              </a:solidFill>
            </a:endParaRPr>
          </a:p>
          <a:p>
            <a:pPr indent="0" lvl="0" marL="457200" rtl="0" algn="l">
              <a:lnSpc>
                <a:spcPct val="115000"/>
              </a:lnSpc>
              <a:spcBef>
                <a:spcPts val="1000"/>
              </a:spcBef>
              <a:spcAft>
                <a:spcPts val="0"/>
              </a:spcAft>
              <a:buNone/>
            </a:pPr>
            <a:r>
              <a:t/>
            </a:r>
            <a:endParaRPr>
              <a:solidFill>
                <a:srgbClr val="065DA3"/>
              </a:solidFill>
            </a:endParaRPr>
          </a:p>
          <a:p>
            <a:pPr indent="0" lvl="0" marL="457200" rtl="0" algn="l">
              <a:lnSpc>
                <a:spcPct val="115000"/>
              </a:lnSpc>
              <a:spcBef>
                <a:spcPts val="1000"/>
              </a:spcBef>
              <a:spcAft>
                <a:spcPts val="0"/>
              </a:spcAft>
              <a:buNone/>
            </a:pPr>
            <a:r>
              <a:t/>
            </a:r>
            <a:endParaRPr>
              <a:solidFill>
                <a:srgbClr val="000000"/>
              </a:solidFill>
            </a:endParaRPr>
          </a:p>
          <a:p>
            <a:pPr indent="0" lvl="0" marL="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261" name="Google Shape;261;p33"/>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REMEMBER...</a:t>
            </a:r>
            <a:endParaRPr/>
          </a:p>
        </p:txBody>
      </p:sp>
      <p:pic>
        <p:nvPicPr>
          <p:cNvPr id="262" name="Google Shape;262;p33"/>
          <p:cNvPicPr preferRelativeResize="0"/>
          <p:nvPr/>
        </p:nvPicPr>
        <p:blipFill>
          <a:blip r:embed="rId3">
            <a:alphaModFix/>
          </a:blip>
          <a:stretch>
            <a:fillRect/>
          </a:stretch>
        </p:blipFill>
        <p:spPr>
          <a:xfrm>
            <a:off x="2677888" y="3505200"/>
            <a:ext cx="3788224" cy="2491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sp>
        <p:nvSpPr>
          <p:cNvPr id="98" name="Google Shape;98;p11"/>
          <p:cNvSpPr txBox="1"/>
          <p:nvPr>
            <p:ph idx="1" type="body"/>
          </p:nvPr>
        </p:nvSpPr>
        <p:spPr>
          <a:xfrm>
            <a:off x="348075" y="1283400"/>
            <a:ext cx="87402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solidFill>
                  <a:srgbClr val="065DA3"/>
                </a:solidFill>
              </a:rPr>
              <a:t>In what </a:t>
            </a:r>
            <a:r>
              <a:rPr i="1" lang="en-US">
                <a:solidFill>
                  <a:srgbClr val="065DA3"/>
                </a:solidFill>
              </a:rPr>
              <a:t>places</a:t>
            </a:r>
            <a:r>
              <a:rPr lang="en-US">
                <a:solidFill>
                  <a:srgbClr val="065DA3"/>
                </a:solidFill>
              </a:rPr>
              <a:t> or </a:t>
            </a:r>
            <a:r>
              <a:rPr i="1" lang="en-US">
                <a:solidFill>
                  <a:srgbClr val="065DA3"/>
                </a:solidFill>
              </a:rPr>
              <a:t>situations</a:t>
            </a:r>
            <a:r>
              <a:rPr lang="en-US">
                <a:solidFill>
                  <a:srgbClr val="065DA3"/>
                </a:solidFill>
              </a:rPr>
              <a:t> would you be most likely offered an e-cigarette?</a:t>
            </a:r>
            <a:endParaRPr>
              <a:solidFill>
                <a:srgbClr val="065DA3"/>
              </a:solidFill>
            </a:endParaRPr>
          </a:p>
          <a:p>
            <a:pPr indent="-381000" lvl="1" marL="914400" marR="0" rtl="0" algn="l">
              <a:lnSpc>
                <a:spcPct val="115000"/>
              </a:lnSpc>
              <a:spcBef>
                <a:spcPts val="0"/>
              </a:spcBef>
              <a:spcAft>
                <a:spcPts val="0"/>
              </a:spcAft>
              <a:buSzPts val="2400"/>
              <a:buChar char="•"/>
            </a:pPr>
            <a:r>
              <a:rPr lang="en-US"/>
              <a:t>Have you ever been </a:t>
            </a:r>
            <a:r>
              <a:rPr i="1" lang="en-US"/>
              <a:t>around</a:t>
            </a:r>
            <a:r>
              <a:rPr lang="en-US"/>
              <a:t> other kids who use e-cigarettes?</a:t>
            </a:r>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99" name="Google Shape;99;p11"/>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WHERE WOULD IT HAPPEN?</a:t>
            </a:r>
            <a:endParaRPr sz="3300"/>
          </a:p>
        </p:txBody>
      </p:sp>
      <p:pic>
        <p:nvPicPr>
          <p:cNvPr id="100" name="Google Shape;100;p11"/>
          <p:cNvPicPr preferRelativeResize="0"/>
          <p:nvPr/>
        </p:nvPicPr>
        <p:blipFill rotWithShape="1">
          <a:blip r:embed="rId3">
            <a:alphaModFix/>
          </a:blip>
          <a:srcRect b="0" l="18897" r="0" t="0"/>
          <a:stretch/>
        </p:blipFill>
        <p:spPr>
          <a:xfrm>
            <a:off x="3018073" y="3412525"/>
            <a:ext cx="3400200" cy="280594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2"/>
          <p:cNvSpPr txBox="1"/>
          <p:nvPr>
            <p:ph idx="1" type="body"/>
          </p:nvPr>
        </p:nvSpPr>
        <p:spPr>
          <a:xfrm>
            <a:off x="348075" y="1283400"/>
            <a:ext cx="87402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t>You might feel pressure from your peers to try an e-cigarette, but….</a:t>
            </a:r>
            <a:r>
              <a:rPr lang="en-US">
                <a:solidFill>
                  <a:srgbClr val="065DA3"/>
                </a:solidFill>
              </a:rPr>
              <a:t> </a:t>
            </a:r>
            <a:endParaRPr>
              <a:solidFill>
                <a:srgbClr val="065DA3"/>
              </a:solidFill>
            </a:endParaRPr>
          </a:p>
          <a:p>
            <a:pPr indent="-406400" lvl="0" marL="457200" marR="0" rtl="0" algn="l">
              <a:lnSpc>
                <a:spcPct val="115000"/>
              </a:lnSpc>
              <a:spcBef>
                <a:spcPts val="0"/>
              </a:spcBef>
              <a:spcAft>
                <a:spcPts val="0"/>
              </a:spcAft>
              <a:buClr>
                <a:srgbClr val="065DA3"/>
              </a:buClr>
              <a:buSzPts val="2800"/>
              <a:buFont typeface="Arial"/>
              <a:buChar char="•"/>
            </a:pPr>
            <a:r>
              <a:rPr i="1" lang="en-US" u="sng"/>
              <a:t>MOST </a:t>
            </a:r>
            <a:r>
              <a:rPr i="1" lang="en-US" u="sng">
                <a:solidFill>
                  <a:srgbClr val="065DA3"/>
                </a:solidFill>
              </a:rPr>
              <a:t>pressure </a:t>
            </a:r>
            <a:r>
              <a:rPr i="1" lang="en-US"/>
              <a:t>comes </a:t>
            </a:r>
            <a:r>
              <a:rPr lang="en-US">
                <a:solidFill>
                  <a:srgbClr val="065DA3"/>
                </a:solidFill>
              </a:rPr>
              <a:t>from advertisements on </a:t>
            </a:r>
            <a:r>
              <a:rPr lang="en-US"/>
              <a:t>T</a:t>
            </a:r>
            <a:r>
              <a:rPr lang="en-US">
                <a:solidFill>
                  <a:srgbClr val="065DA3"/>
                </a:solidFill>
              </a:rPr>
              <a:t>V, movies, magazines and the internet.</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07" name="Google Shape;107;p12"/>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PEERS UNDER PRESSURE</a:t>
            </a:r>
            <a:endParaRPr sz="3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3"/>
          <p:cNvSpPr txBox="1"/>
          <p:nvPr>
            <p:ph idx="1" type="body"/>
          </p:nvPr>
        </p:nvSpPr>
        <p:spPr>
          <a:xfrm>
            <a:off x="348075" y="1283400"/>
            <a:ext cx="81195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t>A</a:t>
            </a:r>
            <a:r>
              <a:rPr i="1" lang="en-US">
                <a:solidFill>
                  <a:srgbClr val="065DA3"/>
                </a:solidFill>
              </a:rPr>
              <a:t>dvertis</a:t>
            </a:r>
            <a:r>
              <a:rPr i="1" lang="en-US"/>
              <a:t>ing</a:t>
            </a:r>
            <a:r>
              <a:rPr lang="en-US">
                <a:solidFill>
                  <a:srgbClr val="065DA3"/>
                </a:solidFill>
              </a:rPr>
              <a:t> </a:t>
            </a:r>
            <a:r>
              <a:rPr lang="en-US"/>
              <a:t>is designed</a:t>
            </a:r>
            <a:r>
              <a:rPr lang="en-US">
                <a:solidFill>
                  <a:srgbClr val="065DA3"/>
                </a:solidFill>
              </a:rPr>
              <a:t> to </a:t>
            </a:r>
            <a:r>
              <a:rPr i="1" lang="en-US">
                <a:solidFill>
                  <a:srgbClr val="065DA3"/>
                </a:solidFill>
              </a:rPr>
              <a:t>pressure</a:t>
            </a:r>
            <a:r>
              <a:rPr lang="en-US">
                <a:solidFill>
                  <a:srgbClr val="065DA3"/>
                </a:solidFill>
              </a:rPr>
              <a:t> or </a:t>
            </a:r>
            <a:r>
              <a:rPr i="1" lang="en-US">
                <a:solidFill>
                  <a:srgbClr val="065DA3"/>
                </a:solidFill>
              </a:rPr>
              <a:t>convince</a:t>
            </a:r>
            <a:r>
              <a:rPr lang="en-US">
                <a:solidFill>
                  <a:srgbClr val="065DA3"/>
                </a:solidFill>
              </a:rPr>
              <a:t> you to buy products.</a:t>
            </a:r>
            <a:endParaRPr>
              <a:solidFill>
                <a:srgbClr val="065DA3"/>
              </a:solidFill>
            </a:endParaRPr>
          </a:p>
          <a:p>
            <a:pPr indent="-406400" lvl="0" marL="457200" marR="0" rtl="0" algn="l">
              <a:lnSpc>
                <a:spcPct val="115000"/>
              </a:lnSpc>
              <a:spcBef>
                <a:spcPts val="0"/>
              </a:spcBef>
              <a:spcAft>
                <a:spcPts val="0"/>
              </a:spcAft>
              <a:buClr>
                <a:srgbClr val="065DA3"/>
              </a:buClr>
              <a:buSzPts val="2800"/>
              <a:buChar char="•"/>
            </a:pPr>
            <a:r>
              <a:rPr lang="en-US">
                <a:solidFill>
                  <a:srgbClr val="065DA3"/>
                </a:solidFill>
              </a:rPr>
              <a:t>E-cigarette companies want you to try e-cigarettes and get addicted to nicotine.</a:t>
            </a:r>
            <a:endParaRPr>
              <a:solidFill>
                <a:srgbClr val="065DA3"/>
              </a:solidFill>
            </a:endParaRPr>
          </a:p>
          <a:p>
            <a:pPr indent="-406400" lvl="0" marL="457200" marR="0" rtl="0" algn="l">
              <a:lnSpc>
                <a:spcPct val="115000"/>
              </a:lnSpc>
              <a:spcBef>
                <a:spcPts val="0"/>
              </a:spcBef>
              <a:spcAft>
                <a:spcPts val="0"/>
              </a:spcAft>
              <a:buClr>
                <a:srgbClr val="065DA3"/>
              </a:buClr>
              <a:buSzPts val="2800"/>
              <a:buChar char="•"/>
            </a:pPr>
            <a:r>
              <a:rPr lang="en-US"/>
              <a:t>They want your</a:t>
            </a:r>
            <a:r>
              <a:rPr lang="en-US">
                <a:solidFill>
                  <a:srgbClr val="065DA3"/>
                </a:solidFill>
              </a:rPr>
              <a:t> money, so the big companies </a:t>
            </a:r>
            <a:r>
              <a:rPr lang="en-US"/>
              <a:t>make e</a:t>
            </a:r>
            <a:r>
              <a:rPr lang="en-US">
                <a:solidFill>
                  <a:srgbClr val="065DA3"/>
                </a:solidFill>
              </a:rPr>
              <a:t>-cigarettes </a:t>
            </a:r>
            <a:r>
              <a:rPr lang="en-US"/>
              <a:t>look delicious, </a:t>
            </a:r>
            <a:r>
              <a:rPr lang="en-US">
                <a:solidFill>
                  <a:srgbClr val="065DA3"/>
                </a:solidFill>
              </a:rPr>
              <a:t>cool, fun and </a:t>
            </a:r>
            <a:r>
              <a:rPr lang="en-US">
                <a:solidFill>
                  <a:srgbClr val="065DA3"/>
                </a:solidFill>
              </a:rPr>
              <a:t>glamorous</a:t>
            </a:r>
            <a:r>
              <a:rPr lang="en-US">
                <a:solidFill>
                  <a:srgbClr val="065DA3"/>
                </a:solidFill>
              </a:rPr>
              <a:t>.</a:t>
            </a:r>
            <a:endParaRPr>
              <a:solidFill>
                <a:srgbClr val="065DA3"/>
              </a:solidFill>
            </a:endParaRPr>
          </a:p>
          <a:p>
            <a:pPr indent="-406400" lvl="0" marL="457200" marR="0" rtl="0" algn="l">
              <a:lnSpc>
                <a:spcPct val="115000"/>
              </a:lnSpc>
              <a:spcBef>
                <a:spcPts val="0"/>
              </a:spcBef>
              <a:spcAft>
                <a:spcPts val="0"/>
              </a:spcAft>
              <a:buClr>
                <a:srgbClr val="065DA3"/>
              </a:buClr>
              <a:buSzPts val="2800"/>
              <a:buChar char="•"/>
            </a:pPr>
            <a:r>
              <a:rPr lang="en-US">
                <a:solidFill>
                  <a:srgbClr val="065DA3"/>
                </a:solidFill>
              </a:rPr>
              <a:t>They don’t tell you the </a:t>
            </a:r>
            <a:r>
              <a:rPr i="1" lang="en-US" u="sng">
                <a:solidFill>
                  <a:srgbClr val="065DA3"/>
                </a:solidFill>
              </a:rPr>
              <a:t>negative</a:t>
            </a:r>
            <a:r>
              <a:rPr lang="en-US" u="sng">
                <a:solidFill>
                  <a:srgbClr val="065DA3"/>
                </a:solidFill>
              </a:rPr>
              <a:t> </a:t>
            </a:r>
            <a:r>
              <a:rPr lang="en-US">
                <a:solidFill>
                  <a:srgbClr val="065DA3"/>
                </a:solidFill>
              </a:rPr>
              <a:t>information.</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14" name="Google Shape;114;p13"/>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ADS ALL AROUND YOU</a:t>
            </a:r>
            <a:endParaRPr sz="33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4"/>
          <p:cNvSpPr txBox="1"/>
          <p:nvPr>
            <p:ph idx="1" type="body"/>
          </p:nvPr>
        </p:nvSpPr>
        <p:spPr>
          <a:xfrm>
            <a:off x="348075" y="1283400"/>
            <a:ext cx="77679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solidFill>
                  <a:srgbClr val="065DA3"/>
                </a:solidFill>
              </a:rPr>
              <a:t>$9.</a:t>
            </a:r>
            <a:r>
              <a:rPr lang="en-US"/>
              <a:t>5 </a:t>
            </a:r>
            <a:r>
              <a:rPr lang="en-US">
                <a:solidFill>
                  <a:srgbClr val="065DA3"/>
                </a:solidFill>
              </a:rPr>
              <a:t>billion</a:t>
            </a:r>
            <a:r>
              <a:rPr lang="en-US">
                <a:solidFill>
                  <a:srgbClr val="065DA3"/>
                </a:solidFill>
              </a:rPr>
              <a:t> is spent every year on tobacco and </a:t>
            </a:r>
            <a:r>
              <a:rPr lang="en-US"/>
              <a:t>e</a:t>
            </a:r>
            <a:r>
              <a:rPr lang="en-US">
                <a:solidFill>
                  <a:srgbClr val="065DA3"/>
                </a:solidFill>
              </a:rPr>
              <a:t>-cigarette advertising</a:t>
            </a:r>
            <a:endParaRPr>
              <a:solidFill>
                <a:srgbClr val="065DA3"/>
              </a:solidFill>
            </a:endParaRPr>
          </a:p>
          <a:p>
            <a:pPr indent="-406400" lvl="0" marL="457200" marR="0" rtl="0" algn="l">
              <a:lnSpc>
                <a:spcPct val="115000"/>
              </a:lnSpc>
              <a:spcBef>
                <a:spcPts val="0"/>
              </a:spcBef>
              <a:spcAft>
                <a:spcPts val="0"/>
              </a:spcAft>
              <a:buClr>
                <a:srgbClr val="065DA3"/>
              </a:buClr>
              <a:buSzPts val="2800"/>
              <a:buFont typeface="Arial"/>
              <a:buChar char="•"/>
            </a:pPr>
            <a:r>
              <a:rPr lang="en-US">
                <a:solidFill>
                  <a:srgbClr val="065DA3"/>
                </a:solidFill>
              </a:rPr>
              <a:t>That’s more than </a:t>
            </a:r>
            <a:r>
              <a:rPr i="1" lang="en-US" u="sng">
                <a:solidFill>
                  <a:srgbClr val="065DA3"/>
                </a:solidFill>
              </a:rPr>
              <a:t>$2</a:t>
            </a:r>
            <a:r>
              <a:rPr i="1" lang="en-US" u="sng"/>
              <a:t>6</a:t>
            </a:r>
            <a:r>
              <a:rPr i="1" lang="en-US" u="sng">
                <a:solidFill>
                  <a:srgbClr val="065DA3"/>
                </a:solidFill>
              </a:rPr>
              <a:t> million every day</a:t>
            </a:r>
            <a:r>
              <a:rPr lang="en-US">
                <a:solidFill>
                  <a:srgbClr val="065DA3"/>
                </a:solidFill>
              </a:rPr>
              <a:t>, or more than </a:t>
            </a:r>
            <a:r>
              <a:rPr i="1" lang="en-US" u="sng">
                <a:solidFill>
                  <a:srgbClr val="065DA3"/>
                </a:solidFill>
              </a:rPr>
              <a:t>$1 million every hour</a:t>
            </a:r>
            <a:endParaRPr i="1" u="sng">
              <a:solidFill>
                <a:srgbClr val="065DA3"/>
              </a:solidFill>
            </a:endParaRPr>
          </a:p>
          <a:p>
            <a:pPr indent="-381000" lvl="1" marL="914400" marR="0" rtl="0" algn="l">
              <a:lnSpc>
                <a:spcPct val="115000"/>
              </a:lnSpc>
              <a:spcBef>
                <a:spcPts val="0"/>
              </a:spcBef>
              <a:spcAft>
                <a:spcPts val="0"/>
              </a:spcAft>
              <a:buSzPts val="2400"/>
              <a:buChar char="•"/>
            </a:pPr>
            <a:r>
              <a:rPr lang="en-US"/>
              <a:t>About $29 for every person (adults and children) in the U.S per year!</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21" name="Google Shape;121;p14"/>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DID YOU KNOW…</a:t>
            </a:r>
            <a:endParaRPr sz="3300"/>
          </a:p>
        </p:txBody>
      </p:sp>
      <p:pic>
        <p:nvPicPr>
          <p:cNvPr id="122" name="Google Shape;122;p14"/>
          <p:cNvPicPr preferRelativeResize="0"/>
          <p:nvPr/>
        </p:nvPicPr>
        <p:blipFill rotWithShape="1">
          <a:blip r:embed="rId3">
            <a:alphaModFix/>
          </a:blip>
          <a:srcRect b="13516" l="0" r="0" t="34876"/>
          <a:stretch/>
        </p:blipFill>
        <p:spPr>
          <a:xfrm>
            <a:off x="1597575" y="4289475"/>
            <a:ext cx="5948851" cy="2046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 name="Shape 127"/>
        <p:cNvGrpSpPr/>
        <p:nvPr/>
      </p:nvGrpSpPr>
      <p:grpSpPr>
        <a:xfrm>
          <a:off x="0" y="0"/>
          <a:ext cx="0" cy="0"/>
          <a:chOff x="0" y="0"/>
          <a:chExt cx="0" cy="0"/>
        </a:xfrm>
      </p:grpSpPr>
      <p:sp>
        <p:nvSpPr>
          <p:cNvPr id="128" name="Google Shape;128;p15"/>
          <p:cNvSpPr txBox="1"/>
          <p:nvPr>
            <p:ph idx="1" type="body"/>
          </p:nvPr>
        </p:nvSpPr>
        <p:spPr>
          <a:xfrm>
            <a:off x="348075" y="1283400"/>
            <a:ext cx="8459700" cy="5129100"/>
          </a:xfrm>
          <a:prstGeom prst="rect">
            <a:avLst/>
          </a:prstGeom>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rgbClr val="065DA3"/>
              </a:buClr>
              <a:buSzPts val="2800"/>
              <a:buFont typeface="Arial"/>
              <a:buChar char="•"/>
            </a:pPr>
            <a:r>
              <a:rPr lang="en-US">
                <a:solidFill>
                  <a:srgbClr val="065DA3"/>
                </a:solidFill>
              </a:rPr>
              <a:t>How can tobacco companies spend billions on advertising</a:t>
            </a:r>
            <a:r>
              <a:rPr lang="en-US"/>
              <a:t>?</a:t>
            </a:r>
            <a:endParaRPr>
              <a:solidFill>
                <a:srgbClr val="065DA3"/>
              </a:solidFill>
            </a:endParaRPr>
          </a:p>
          <a:p>
            <a:pPr indent="0" lvl="0" marL="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29" name="Google Shape;129;p15"/>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WHERE DOES THE MONEY </a:t>
            </a:r>
            <a:br>
              <a:rPr lang="en-US" sz="3300"/>
            </a:br>
            <a:r>
              <a:rPr lang="en-US" sz="3300"/>
              <a:t>COME FROM?</a:t>
            </a:r>
            <a:endParaRPr sz="3300"/>
          </a:p>
        </p:txBody>
      </p:sp>
      <p:pic>
        <p:nvPicPr>
          <p:cNvPr id="130" name="Google Shape;130;p15"/>
          <p:cNvPicPr preferRelativeResize="0"/>
          <p:nvPr/>
        </p:nvPicPr>
        <p:blipFill>
          <a:blip r:embed="rId3">
            <a:alphaModFix/>
          </a:blip>
          <a:stretch>
            <a:fillRect/>
          </a:stretch>
        </p:blipFill>
        <p:spPr>
          <a:xfrm>
            <a:off x="1246700" y="2536625"/>
            <a:ext cx="6195424" cy="3723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16"/>
          <p:cNvSpPr txBox="1"/>
          <p:nvPr>
            <p:ph idx="1" type="body"/>
          </p:nvPr>
        </p:nvSpPr>
        <p:spPr>
          <a:xfrm>
            <a:off x="348075" y="1283400"/>
            <a:ext cx="8459700" cy="5129100"/>
          </a:xfrm>
          <a:prstGeom prst="rect">
            <a:avLst/>
          </a:prstGeom>
        </p:spPr>
        <p:txBody>
          <a:bodyPr anchorCtr="0" anchor="t" bIns="45700" lIns="91425" spcFirstLastPara="1" rIns="91425" wrap="square" tIns="45700">
            <a:noAutofit/>
          </a:bodyPr>
          <a:lstStyle/>
          <a:p>
            <a:pPr indent="-406400" lvl="0" marL="457200" marR="0" rtl="0" algn="l">
              <a:lnSpc>
                <a:spcPct val="100000"/>
              </a:lnSpc>
              <a:spcBef>
                <a:spcPts val="1000"/>
              </a:spcBef>
              <a:spcAft>
                <a:spcPts val="0"/>
              </a:spcAft>
              <a:buClr>
                <a:srgbClr val="065DA3"/>
              </a:buClr>
              <a:buSzPts val="2800"/>
              <a:buFont typeface="Arial"/>
              <a:buChar char="•"/>
            </a:pPr>
            <a:r>
              <a:rPr lang="en-US"/>
              <a:t>Companies use a technique called an </a:t>
            </a:r>
            <a:r>
              <a:rPr i="1" lang="en-US"/>
              <a:t>appeal</a:t>
            </a:r>
            <a:r>
              <a:rPr lang="en-US"/>
              <a:t> which help to grab your attention and persuade you to buy or do something.</a:t>
            </a:r>
            <a:endParaRPr/>
          </a:p>
          <a:p>
            <a:pPr indent="-406400" lvl="0" marL="457200" marR="0" rtl="0" algn="l">
              <a:lnSpc>
                <a:spcPct val="100000"/>
              </a:lnSpc>
              <a:spcBef>
                <a:spcPts val="0"/>
              </a:spcBef>
              <a:spcAft>
                <a:spcPts val="0"/>
              </a:spcAft>
              <a:buSzPts val="2800"/>
              <a:buChar char="•"/>
            </a:pPr>
            <a:r>
              <a:rPr lang="en-US"/>
              <a:t>Common appeals used by the e-cigarette and tobacco industry are:</a:t>
            </a:r>
            <a:endParaRPr/>
          </a:p>
          <a:p>
            <a:pPr indent="-355600" lvl="1" marL="914400" marR="0" rtl="0" algn="l">
              <a:lnSpc>
                <a:spcPct val="100000"/>
              </a:lnSpc>
              <a:spcBef>
                <a:spcPts val="0"/>
              </a:spcBef>
              <a:spcAft>
                <a:spcPts val="0"/>
              </a:spcAft>
              <a:buSzPts val="2000"/>
              <a:buChar char="•"/>
            </a:pPr>
            <a:r>
              <a:rPr lang="en-US" sz="2000"/>
              <a:t>Health</a:t>
            </a:r>
            <a:endParaRPr sz="2000"/>
          </a:p>
          <a:p>
            <a:pPr indent="-355600" lvl="1" marL="914400" marR="0" rtl="0" algn="l">
              <a:lnSpc>
                <a:spcPct val="100000"/>
              </a:lnSpc>
              <a:spcBef>
                <a:spcPts val="0"/>
              </a:spcBef>
              <a:spcAft>
                <a:spcPts val="0"/>
              </a:spcAft>
              <a:buSzPts val="2000"/>
              <a:buChar char="•"/>
            </a:pPr>
            <a:r>
              <a:rPr lang="en-US" sz="2000"/>
              <a:t>Flavor</a:t>
            </a:r>
            <a:endParaRPr sz="2000"/>
          </a:p>
          <a:p>
            <a:pPr indent="-355600" lvl="1" marL="914400" marR="0" rtl="0" algn="l">
              <a:lnSpc>
                <a:spcPct val="100000"/>
              </a:lnSpc>
              <a:spcBef>
                <a:spcPts val="0"/>
              </a:spcBef>
              <a:spcAft>
                <a:spcPts val="0"/>
              </a:spcAft>
              <a:buSzPts val="2000"/>
              <a:buChar char="•"/>
            </a:pPr>
            <a:r>
              <a:rPr lang="en-US" sz="2000"/>
              <a:t>Social Life</a:t>
            </a:r>
            <a:endParaRPr sz="2000"/>
          </a:p>
          <a:p>
            <a:pPr indent="-355600" lvl="1" marL="914400" marR="0" rtl="0" algn="l">
              <a:lnSpc>
                <a:spcPct val="100000"/>
              </a:lnSpc>
              <a:spcBef>
                <a:spcPts val="0"/>
              </a:spcBef>
              <a:spcAft>
                <a:spcPts val="0"/>
              </a:spcAft>
              <a:buSzPts val="2000"/>
              <a:buChar char="•"/>
            </a:pPr>
            <a:r>
              <a:rPr lang="en-US" sz="2000"/>
              <a:t>Celebrity </a:t>
            </a:r>
            <a:endParaRPr sz="2000"/>
          </a:p>
          <a:p>
            <a:pPr indent="-355600" lvl="1" marL="914400" marR="0" rtl="0" algn="l">
              <a:lnSpc>
                <a:spcPct val="100000"/>
              </a:lnSpc>
              <a:spcBef>
                <a:spcPts val="0"/>
              </a:spcBef>
              <a:spcAft>
                <a:spcPts val="0"/>
              </a:spcAft>
              <a:buSzPts val="2000"/>
              <a:buChar char="•"/>
            </a:pPr>
            <a:r>
              <a:rPr lang="en-US" sz="2000"/>
              <a:t>Freedom </a:t>
            </a:r>
            <a:endParaRPr sz="2000"/>
          </a:p>
          <a:p>
            <a:pPr indent="-355600" lvl="1" marL="914400" marR="0" rtl="0" algn="l">
              <a:lnSpc>
                <a:spcPct val="100000"/>
              </a:lnSpc>
              <a:spcBef>
                <a:spcPts val="0"/>
              </a:spcBef>
              <a:spcAft>
                <a:spcPts val="0"/>
              </a:spcAft>
              <a:buSzPts val="2000"/>
              <a:buChar char="•"/>
            </a:pPr>
            <a:r>
              <a:rPr lang="en-US" sz="2000"/>
              <a:t>Sports </a:t>
            </a:r>
            <a:endParaRPr sz="2000"/>
          </a:p>
          <a:p>
            <a:pPr indent="-355600" lvl="1" marL="914400" marR="0" rtl="0" algn="l">
              <a:lnSpc>
                <a:spcPct val="100000"/>
              </a:lnSpc>
              <a:spcBef>
                <a:spcPts val="0"/>
              </a:spcBef>
              <a:spcAft>
                <a:spcPts val="0"/>
              </a:spcAft>
              <a:buSzPts val="2000"/>
              <a:buChar char="•"/>
            </a:pPr>
            <a:r>
              <a:rPr lang="en-US" sz="2000"/>
              <a:t>Masculinity/Femininity </a:t>
            </a:r>
            <a:endParaRPr sz="2000"/>
          </a:p>
          <a:p>
            <a:pPr indent="-355600" lvl="1" marL="914400" marR="0" rtl="0" algn="l">
              <a:lnSpc>
                <a:spcPct val="100000"/>
              </a:lnSpc>
              <a:spcBef>
                <a:spcPts val="0"/>
              </a:spcBef>
              <a:spcAft>
                <a:spcPts val="0"/>
              </a:spcAft>
              <a:buSzPts val="2000"/>
              <a:buChar char="•"/>
            </a:pPr>
            <a:r>
              <a:rPr lang="en-US" sz="2000"/>
              <a:t>Glamor/Beauty</a:t>
            </a:r>
            <a:endParaRPr sz="2000"/>
          </a:p>
          <a:p>
            <a:pPr indent="0" lvl="0" marL="914400" marR="0" rtl="0" algn="l">
              <a:lnSpc>
                <a:spcPct val="100000"/>
              </a:lnSpc>
              <a:spcBef>
                <a:spcPts val="1000"/>
              </a:spcBef>
              <a:spcAft>
                <a:spcPts val="0"/>
              </a:spcAft>
              <a:buNone/>
            </a:pPr>
            <a:r>
              <a:t/>
            </a:r>
            <a:endParaRPr/>
          </a:p>
          <a:p>
            <a:pPr indent="0" lvl="0" marL="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37" name="Google Shape;137;p16"/>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APPEALING TO ALL TYPES</a:t>
            </a:r>
            <a:endParaRPr sz="3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17"/>
          <p:cNvSpPr txBox="1"/>
          <p:nvPr>
            <p:ph idx="1" type="body"/>
          </p:nvPr>
        </p:nvSpPr>
        <p:spPr>
          <a:xfrm>
            <a:off x="348075" y="1283400"/>
            <a:ext cx="7713900" cy="5129100"/>
          </a:xfrm>
          <a:prstGeom prst="rect">
            <a:avLst/>
          </a:prstGeom>
        </p:spPr>
        <p:txBody>
          <a:bodyPr anchorCtr="0" anchor="t" bIns="45700" lIns="91425" spcFirstLastPara="1" rIns="91425" wrap="square" tIns="45700">
            <a:noAutofit/>
          </a:bodyPr>
          <a:lstStyle/>
          <a:p>
            <a:pPr indent="-406400" lvl="0" marL="457200" marR="0" rtl="0" algn="l">
              <a:lnSpc>
                <a:spcPct val="115000"/>
              </a:lnSpc>
              <a:spcBef>
                <a:spcPts val="1000"/>
              </a:spcBef>
              <a:spcAft>
                <a:spcPts val="0"/>
              </a:spcAft>
              <a:buClr>
                <a:srgbClr val="065DA3"/>
              </a:buClr>
              <a:buSzPts val="2800"/>
              <a:buFont typeface="Arial"/>
              <a:buChar char="•"/>
            </a:pPr>
            <a:r>
              <a:rPr lang="en-US">
                <a:solidFill>
                  <a:srgbClr val="065DA3"/>
                </a:solidFill>
              </a:rPr>
              <a:t>Direct </a:t>
            </a:r>
            <a:r>
              <a:rPr lang="en-US"/>
              <a:t>Advertising</a:t>
            </a:r>
            <a:endParaRPr>
              <a:solidFill>
                <a:srgbClr val="065DA3"/>
              </a:solidFill>
            </a:endParaRPr>
          </a:p>
          <a:p>
            <a:pPr indent="-406400" lvl="1" marL="914400" marR="0" rtl="0" algn="l">
              <a:lnSpc>
                <a:spcPct val="115000"/>
              </a:lnSpc>
              <a:spcBef>
                <a:spcPts val="0"/>
              </a:spcBef>
              <a:spcAft>
                <a:spcPts val="0"/>
              </a:spcAft>
              <a:buSzPts val="2800"/>
              <a:buFont typeface="Arial"/>
              <a:buChar char="•"/>
            </a:pPr>
            <a:r>
              <a:rPr lang="en-US"/>
              <a:t>Advertising that is obviously </a:t>
            </a:r>
            <a:r>
              <a:rPr b="1" lang="en-US" u="sng"/>
              <a:t>paid for</a:t>
            </a:r>
            <a:r>
              <a:rPr lang="en-US"/>
              <a:t> by the tobacco and e-cigarette industry </a:t>
            </a:r>
            <a:endParaRPr/>
          </a:p>
          <a:p>
            <a:pPr indent="-355600" lvl="2" marL="1371600" rtl="0" algn="l">
              <a:lnSpc>
                <a:spcPct val="115000"/>
              </a:lnSpc>
              <a:spcBef>
                <a:spcPts val="0"/>
              </a:spcBef>
              <a:spcAft>
                <a:spcPts val="0"/>
              </a:spcAft>
              <a:buSzPts val="2000"/>
              <a:buChar char="•"/>
            </a:pPr>
            <a:r>
              <a:rPr i="1" lang="en-US">
                <a:solidFill>
                  <a:srgbClr val="000000"/>
                </a:solidFill>
              </a:rPr>
              <a:t>Examples: billboards, TV ads, internet banner ads, radio ads, magazine ads</a:t>
            </a:r>
            <a:endParaRPr i="1">
              <a:solidFill>
                <a:srgbClr val="000000"/>
              </a:solidFill>
            </a:endParaRPr>
          </a:p>
          <a:p>
            <a:pPr indent="0" lvl="0" marL="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914400" marR="0" rtl="0" algn="l">
              <a:lnSpc>
                <a:spcPct val="115000"/>
              </a:lnSpc>
              <a:spcBef>
                <a:spcPts val="1000"/>
              </a:spcBef>
              <a:spcAft>
                <a:spcPts val="0"/>
              </a:spcAft>
              <a:buNone/>
            </a:pPr>
            <a:r>
              <a:t/>
            </a:r>
            <a:endParaRPr>
              <a:solidFill>
                <a:srgbClr val="065DA3"/>
              </a:solidFill>
            </a:endParaRPr>
          </a:p>
          <a:p>
            <a:pPr indent="0" lvl="0" marL="457200" marR="0" rtl="0" algn="l">
              <a:lnSpc>
                <a:spcPct val="115000"/>
              </a:lnSpc>
              <a:spcBef>
                <a:spcPts val="1000"/>
              </a:spcBef>
              <a:spcAft>
                <a:spcPts val="0"/>
              </a:spcAft>
              <a:buNone/>
            </a:pPr>
            <a:r>
              <a:t/>
            </a:r>
            <a:endParaRPr>
              <a:solidFill>
                <a:srgbClr val="065DA3"/>
              </a:solidFill>
            </a:endParaRPr>
          </a:p>
          <a:p>
            <a:pPr indent="0" lvl="0" marL="0" rtl="0" algn="l">
              <a:spcBef>
                <a:spcPts val="1000"/>
              </a:spcBef>
              <a:spcAft>
                <a:spcPts val="0"/>
              </a:spcAft>
              <a:buNone/>
            </a:pPr>
            <a:r>
              <a:t/>
            </a:r>
            <a:endParaRPr>
              <a:solidFill>
                <a:srgbClr val="065DA3"/>
              </a:solidFill>
            </a:endParaRPr>
          </a:p>
        </p:txBody>
      </p:sp>
      <p:sp>
        <p:nvSpPr>
          <p:cNvPr id="144" name="Google Shape;144;p17"/>
          <p:cNvSpPr txBox="1"/>
          <p:nvPr>
            <p:ph idx="2" type="title"/>
          </p:nvPr>
        </p:nvSpPr>
        <p:spPr>
          <a:xfrm>
            <a:off x="181300" y="118250"/>
            <a:ext cx="7080300" cy="932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3300"/>
              <a:t>TYPES OF ADVERTISING</a:t>
            </a:r>
            <a:endParaRPr sz="33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MB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