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9144000"/>
  <p:notesSz cx="6858000" cy="9144000"/>
  <p:embeddedFontLst>
    <p:embeddedFont>
      <p:font typeface="Arial Narrow"/>
      <p:regular r:id="rId26"/>
      <p:bold r:id="rId27"/>
      <p:italic r:id="rId28"/>
      <p:boldItalic r:id="rId29"/>
    </p:embeddedFont>
    <p:embeddedFont>
      <p:font typeface="Montserra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ArialNarrow-regular.fntdata"/><Relationship Id="rId25" Type="http://schemas.openxmlformats.org/officeDocument/2006/relationships/slide" Target="slides/slide19.xml"/><Relationship Id="rId28" Type="http://schemas.openxmlformats.org/officeDocument/2006/relationships/font" Target="fonts/ArialNarrow-italic.fntdata"/><Relationship Id="rId27" Type="http://schemas.openxmlformats.org/officeDocument/2006/relationships/font" Target="fonts/ArialNarrow-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ArialNarrow-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5.xml"/><Relationship Id="rId33" Type="http://schemas.openxmlformats.org/officeDocument/2006/relationships/font" Target="fonts/Montserrat-boldItalic.fntdata"/><Relationship Id="rId10" Type="http://schemas.openxmlformats.org/officeDocument/2006/relationships/slide" Target="slides/slide4.xml"/><Relationship Id="rId32" Type="http://schemas.openxmlformats.org/officeDocument/2006/relationships/font" Target="fonts/Montserrat-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ealth.state.mn.us/communities/tobacco/ecigarettes/index.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Arial"/>
                <a:ea typeface="Arial"/>
                <a:cs typeface="Arial"/>
                <a:sym typeface="Arial"/>
              </a:rPr>
              <a:t>Suggested length: 35 minutes</a:t>
            </a:r>
            <a:endParaRPr>
              <a:latin typeface="Arial"/>
              <a:ea typeface="Arial"/>
              <a:cs typeface="Arial"/>
              <a:sym typeface="Arial"/>
            </a:endParaRPr>
          </a:p>
          <a:p>
            <a:pPr indent="0" lvl="0" marL="0" rtl="0" algn="l">
              <a:spcBef>
                <a:spcPts val="360"/>
              </a:spcBef>
              <a:spcAft>
                <a:spcPts val="0"/>
              </a:spcAft>
              <a:buNone/>
            </a:pPr>
            <a:r>
              <a:t/>
            </a:r>
            <a:endParaRPr sz="1200">
              <a:solidFill>
                <a:schemeClr val="dk1"/>
              </a:solidFill>
              <a:latin typeface="Arial"/>
              <a:ea typeface="Arial"/>
              <a:cs typeface="Arial"/>
              <a:sym typeface="Arial"/>
            </a:endParaRPr>
          </a:p>
        </p:txBody>
      </p:sp>
      <p:sp>
        <p:nvSpPr>
          <p:cNvPr id="156" name="Google Shape;15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be040aeb9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be040aeb9_0_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there are more than 8,000 e-cigarette flavors on the market and 99% of them contain nicotine. E-cigarette companies claim to use flavors to help adults quit, but they are the reason most kids get hooked on nicotine and tobacco products</a:t>
            </a:r>
            <a:endParaRPr/>
          </a:p>
        </p:txBody>
      </p:sp>
      <p:sp>
        <p:nvSpPr>
          <p:cNvPr id="227" name="Google Shape;227;g5be040aeb9_0_1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5bd6f489d3_0_8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5bd6f489d3_0_8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Share</a:t>
            </a:r>
            <a:r>
              <a:rPr lang="en-US">
                <a:latin typeface="Arial"/>
                <a:ea typeface="Arial"/>
                <a:cs typeface="Arial"/>
                <a:sym typeface="Arial"/>
              </a:rPr>
              <a:t> the facts: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Most sweet, candy, and fruit-flavored E-cigarettes contain nicotine.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As of September 30th 2019, </a:t>
            </a:r>
            <a:r>
              <a:rPr lang="en-US">
                <a:latin typeface="Arial"/>
                <a:ea typeface="Arial"/>
                <a:cs typeface="Arial"/>
                <a:sym typeface="Arial"/>
              </a:rPr>
              <a:t>poison control centers </a:t>
            </a:r>
            <a:r>
              <a:rPr lang="en-US">
                <a:latin typeface="Arial"/>
                <a:ea typeface="Arial"/>
                <a:cs typeface="Arial"/>
                <a:sym typeface="Arial"/>
              </a:rPr>
              <a:t>2019 have managed 3,583 exposure cases related to e-cigarettes and e-liquid </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Nicotine liquid (AKA e-juice) is very harmful and possibly fatal when ingested.</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a:latin typeface="Arial"/>
                <a:ea typeface="Arial"/>
                <a:cs typeface="Arial"/>
                <a:sym typeface="Arial"/>
              </a:rPr>
              <a:t>Sources: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E-Cigarettes and Liquid Nicotine. (2019, June 30). Retrieved July 18, 2019, from https://aapcc.org/track/ecigarettes-liquid-nicotine</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Kamboj, A., Spiller, H. A., Casavant, M. J., Chounthirath, T., &amp; Smith, G. A. (2016). Pediatric exposure to e-cigarettes, nicotine, and tobacco products in the United States. Pediatrics, 137(6), e20160041.</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Nayir, E., Karacabey, B., Kirca, O., &amp; Ozdogan, M. (2016). Electronic cigarette (e-cigarette). Journal of Oncological Science, 2(1), 16-20.</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Chatham-Stephens, K., Law, R., Taylor, E., Kieszak, S., Melstrom, P., Bunnell, R., ... &amp; Foster, H. (2016). Exposure Calls to US Poison Centers Involving Electronic Cigarettes and Conventional Cigarettes—September 2010–December 2014. Journal of medical toxicology, 12(4), 350-357..</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Chen, B. C., Bright, S. B., Trivedi, A. R., &amp; Valento, M. (2015). Death following intentional ingestion of e-liquid. Clinical toxicology, 53(9), 914-916.</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37" name="Google Shape;237;g5bd6f489d3_0_8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938dfab56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5938dfab56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Arial"/>
                <a:ea typeface="Arial"/>
                <a:cs typeface="Arial"/>
                <a:sym typeface="Arial"/>
              </a:rPr>
              <a:t>Explain: </a:t>
            </a:r>
            <a:r>
              <a:rPr i="0" lang="en-US" sz="1200" u="none" cap="none" strike="noStrike">
                <a:solidFill>
                  <a:srgbClr val="000000"/>
                </a:solidFill>
                <a:latin typeface="Arial"/>
                <a:ea typeface="Arial"/>
                <a:cs typeface="Arial"/>
                <a:sym typeface="Arial"/>
              </a:rPr>
              <a:t>All states have restrictions around the sale, purchase, or use of E-cigarettes or nicotine containers to a minor. Visit the website to find the specific restrictions and age requirements for your state. Most states require you to be at least 18, though more states are now increasing the age to 21 in order to purchase.</a:t>
            </a:r>
            <a:endParaRPr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t/>
            </a:r>
            <a:endParaRPr>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1" lang="en-US">
                <a:solidFill>
                  <a:srgbClr val="000000"/>
                </a:solidFill>
                <a:latin typeface="Arial"/>
                <a:ea typeface="Arial"/>
                <a:cs typeface="Arial"/>
                <a:sym typeface="Arial"/>
              </a:rPr>
              <a:t>Share</a:t>
            </a:r>
            <a:r>
              <a:rPr lang="en-US">
                <a:solidFill>
                  <a:srgbClr val="000000"/>
                </a:solidFill>
                <a:latin typeface="Arial"/>
                <a:ea typeface="Arial"/>
                <a:cs typeface="Arial"/>
                <a:sym typeface="Arial"/>
              </a:rPr>
              <a:t> your school/district policy regarding e-cigarettes and other tobacco products.</a:t>
            </a:r>
            <a:endParaRPr>
              <a:solidFill>
                <a:srgbClr val="000000"/>
              </a:solidFill>
              <a:latin typeface="Arial"/>
              <a:ea typeface="Arial"/>
              <a:cs typeface="Arial"/>
              <a:sym typeface="Arial"/>
            </a:endParaRPr>
          </a:p>
          <a:p>
            <a:pPr indent="0" lvl="0" marL="0" rtl="0" algn="l">
              <a:spcBef>
                <a:spcPts val="360"/>
              </a:spcBef>
              <a:spcAft>
                <a:spcPts val="0"/>
              </a:spcAft>
              <a:buNone/>
            </a:pPr>
            <a:r>
              <a:t/>
            </a:r>
            <a:endParaRPr sz="1200">
              <a:latin typeface="Arial"/>
              <a:ea typeface="Arial"/>
              <a:cs typeface="Arial"/>
              <a:sym typeface="Arial"/>
            </a:endParaRPr>
          </a:p>
          <a:p>
            <a:pPr indent="0" lvl="0" marL="0" marR="0" rtl="0" algn="l">
              <a:lnSpc>
                <a:spcPct val="100000"/>
              </a:lnSpc>
              <a:spcBef>
                <a:spcPts val="360"/>
              </a:spcBef>
              <a:spcAft>
                <a:spcPts val="0"/>
              </a:spcAft>
              <a:buClr>
                <a:srgbClr val="000000"/>
              </a:buClr>
              <a:buSzPts val="1200"/>
              <a:buFont typeface="Calibri"/>
              <a:buNone/>
            </a:pPr>
            <a:r>
              <a:rPr i="0" lang="en-US" sz="1200" u="none" cap="none" strike="noStrike">
                <a:solidFill>
                  <a:srgbClr val="000000"/>
                </a:solidFill>
                <a:latin typeface="Arial"/>
                <a:ea typeface="Arial"/>
                <a:cs typeface="Arial"/>
                <a:sym typeface="Arial"/>
              </a:rPr>
              <a:t>Link: http://www.publichealthlawcenter.org/resources/us-e-cigarette-regulations-50-state-review </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t/>
            </a:r>
            <a:endParaRPr i="0" sz="12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200"/>
              <a:buFont typeface="Calibri"/>
              <a:buNone/>
            </a:pPr>
            <a:r>
              <a:rPr i="0" lang="en-US" sz="1200" u="none" cap="none" strike="noStrike">
                <a:solidFill>
                  <a:srgbClr val="000000"/>
                </a:solidFill>
                <a:latin typeface="Arial"/>
                <a:ea typeface="Arial"/>
                <a:cs typeface="Arial"/>
                <a:sym typeface="Arial"/>
              </a:rPr>
              <a:t>*Click link, click your state on the map, and scroll to “What restrictions are in place for retail or youth access?” for age restrictions and other information.*</a:t>
            </a:r>
            <a:endParaRPr>
              <a:latin typeface="Arial"/>
              <a:ea typeface="Arial"/>
              <a:cs typeface="Arial"/>
              <a:sym typeface="Arial"/>
            </a:endParaRPr>
          </a:p>
          <a:p>
            <a:pPr indent="0" lvl="0" marL="0" rtl="0" algn="l">
              <a:spcBef>
                <a:spcPts val="360"/>
              </a:spcBef>
              <a:spcAft>
                <a:spcPts val="0"/>
              </a:spcAft>
              <a:buNone/>
            </a:pPr>
            <a:br>
              <a:rPr lang="en-US" sz="1200">
                <a:latin typeface="Arial"/>
                <a:ea typeface="Arial"/>
                <a:cs typeface="Arial"/>
                <a:sym typeface="Arial"/>
              </a:rPr>
            </a:br>
            <a:endParaRPr>
              <a:latin typeface="Arial"/>
              <a:ea typeface="Arial"/>
              <a:cs typeface="Arial"/>
              <a:sym typeface="Arial"/>
            </a:endParaRPr>
          </a:p>
        </p:txBody>
      </p:sp>
      <p:sp>
        <p:nvSpPr>
          <p:cNvPr id="244" name="Google Shape;244;g5938dfab56_0_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5938dfab56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5938dfab56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Arial"/>
                <a:ea typeface="Arial"/>
                <a:cs typeface="Arial"/>
                <a:sym typeface="Arial"/>
              </a:rPr>
              <a:t>Announce</a:t>
            </a:r>
            <a:r>
              <a:rPr lang="en-US" sz="1200">
                <a:solidFill>
                  <a:schemeClr val="dk1"/>
                </a:solidFill>
                <a:latin typeface="Arial"/>
                <a:ea typeface="Arial"/>
                <a:cs typeface="Arial"/>
                <a:sym typeface="Arial"/>
              </a:rPr>
              <a:t> Peer Group Facilitators and group assignments. </a:t>
            </a:r>
            <a:endParaRPr sz="1200">
              <a:solidFill>
                <a:schemeClr val="dk1"/>
              </a:solidFill>
              <a:latin typeface="Arial"/>
              <a:ea typeface="Arial"/>
              <a:cs typeface="Arial"/>
              <a:sym typeface="Arial"/>
            </a:endParaRPr>
          </a:p>
          <a:p>
            <a:pPr indent="0" lvl="0" marL="0" rtl="0" algn="l">
              <a:spcBef>
                <a:spcPts val="0"/>
              </a:spcBef>
              <a:spcAft>
                <a:spcPts val="0"/>
              </a:spcAft>
              <a:buNone/>
            </a:pPr>
            <a:r>
              <a:rPr b="1" lang="en-US" sz="1200">
                <a:solidFill>
                  <a:schemeClr val="dk1"/>
                </a:solidFill>
                <a:latin typeface="Arial"/>
                <a:ea typeface="Arial"/>
                <a:cs typeface="Arial"/>
                <a:sym typeface="Arial"/>
              </a:rPr>
              <a:t>Ask</a:t>
            </a:r>
            <a:r>
              <a:rPr lang="en-US" sz="1200">
                <a:solidFill>
                  <a:schemeClr val="dk1"/>
                </a:solidFill>
                <a:latin typeface="Arial"/>
                <a:ea typeface="Arial"/>
                <a:cs typeface="Arial"/>
                <a:sym typeface="Arial"/>
              </a:rPr>
              <a:t> students to assemble into their groups.</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252" name="Google Shape;252;g5938dfab56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5b45499d5f_0_1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1: E-cigarette Ingredient Investigation </a:t>
            </a:r>
            <a:r>
              <a:rPr b="1" lang="en-US">
                <a:latin typeface="Arial"/>
                <a:ea typeface="Arial"/>
                <a:cs typeface="Arial"/>
                <a:sym typeface="Arial"/>
              </a:rPr>
              <a:t> (10-15 min.)</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Peer Group Facilitators to turn to Session 1, Activity 1: E-cigarette Ingredient Investigation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59" name="Google Shape;259;g5b45499d5f_0_1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5c35f72af4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1: E-cigarette Ingredient Investigation</a:t>
            </a:r>
            <a:r>
              <a:rPr b="1" lang="en-US">
                <a:latin typeface="Arial"/>
                <a:ea typeface="Arial"/>
                <a:cs typeface="Arial"/>
                <a:sym typeface="Arial"/>
              </a:rPr>
              <a:t> (10-15 min.)</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Peer Group Facilitators to record their group’s reactions to their assigned chemical on the sheet.</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i="1" lang="en-US">
                <a:latin typeface="Arial"/>
                <a:ea typeface="Arial"/>
                <a:cs typeface="Arial"/>
                <a:sym typeface="Arial"/>
              </a:rPr>
              <a:t>Note: It is okay if more than one group has the same ingredient.</a:t>
            </a:r>
            <a:endParaRPr b="1"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that although e-cigarettes create a vapor/aerosol, they do NOT contain any water. The e-liquid is made of lots of different chemicals and today we will explore those. The government issues something called a Material Data Safety (MSD) sheet which give information about the chemical and it’s harmful side-effects.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65" name="Google Shape;265;g5c35f72af4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5b45499d5f_0_2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students: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How do you feel about the e-cigarette ingredients?</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Do you think people who use e-cigarettes know the details about these ingredients?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p:txBody>
      </p:sp>
      <p:sp>
        <p:nvSpPr>
          <p:cNvPr id="271" name="Google Shape;271;g5b45499d5f_0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5938dfab56_0_2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5938dfab56_0_2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b="1" lang="en-US" u="sng">
                <a:latin typeface="Arial"/>
                <a:ea typeface="Arial"/>
                <a:cs typeface="Arial"/>
                <a:sym typeface="Arial"/>
              </a:rPr>
              <a:t>Activity 2: Negative Consequence of Using E-cigarettes (5-7 minutes)</a:t>
            </a:r>
            <a:endParaRPr b="1" u="sng">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Distribute</a:t>
            </a:r>
            <a:r>
              <a:rPr lang="en-US">
                <a:latin typeface="Arial"/>
                <a:ea typeface="Arial"/>
                <a:cs typeface="Arial"/>
                <a:sym typeface="Arial"/>
              </a:rPr>
              <a:t> an index card or square of paper to each student.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each student to write down what they think are negative consequences (or side-effects) of using e-cigarettes</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Explain</a:t>
            </a:r>
            <a:r>
              <a:rPr lang="en-US">
                <a:latin typeface="Arial"/>
                <a:ea typeface="Arial"/>
                <a:cs typeface="Arial"/>
                <a:sym typeface="Arial"/>
              </a:rPr>
              <a:t> these can be related to your health, but they should also think about their family, friends, and pocketbook.</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360"/>
              </a:spcBef>
              <a:spcAft>
                <a:spcPts val="0"/>
              </a:spcAft>
              <a:buSzPts val="1400"/>
              <a:buFont typeface="Arial"/>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u="sng">
              <a:solidFill>
                <a:srgbClr val="000000"/>
              </a:solidFill>
              <a:latin typeface="Arial"/>
              <a:ea typeface="Arial"/>
              <a:cs typeface="Arial"/>
              <a:sym typeface="Arial"/>
            </a:endParaRPr>
          </a:p>
        </p:txBody>
      </p:sp>
      <p:sp>
        <p:nvSpPr>
          <p:cNvPr id="281" name="Google Shape;281;g5938dfab56_0_2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938dfab56_0_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5938dfab56_0_2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b="1" lang="en-US" u="sng">
                <a:latin typeface="Arial"/>
                <a:ea typeface="Arial"/>
                <a:cs typeface="Arial"/>
                <a:sym typeface="Arial"/>
              </a:rPr>
              <a:t>Activity 2: Negative Consequence of Using E-cigarettes (5-7 minutes)</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Review </a:t>
            </a:r>
            <a:r>
              <a:rPr lang="en-US">
                <a:latin typeface="Arial"/>
                <a:ea typeface="Arial"/>
                <a:cs typeface="Arial"/>
                <a:sym typeface="Arial"/>
              </a:rPr>
              <a:t>the answers students gave. Write them on a whiteboard or space where all students can see the collection of responses.</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Relationship skills - communication, social engagement</a:t>
            </a:r>
            <a:endParaRPr b="1">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t/>
            </a:r>
            <a:endParaRPr i="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200"/>
              <a:buFont typeface="Calibri"/>
              <a:buNone/>
            </a:pPr>
            <a:r>
              <a:t/>
            </a:r>
            <a:endParaRPr i="0" u="none" cap="none" strike="noStrike">
              <a:solidFill>
                <a:srgbClr val="000000"/>
              </a:solidFill>
              <a:latin typeface="Arial"/>
              <a:ea typeface="Arial"/>
              <a:cs typeface="Arial"/>
              <a:sym typeface="Arial"/>
            </a:endParaRPr>
          </a:p>
          <a:p>
            <a:pPr indent="0" lvl="0" marL="0" rtl="0" algn="l">
              <a:spcBef>
                <a:spcPts val="360"/>
              </a:spcBef>
              <a:spcAft>
                <a:spcPts val="0"/>
              </a:spcAft>
              <a:buNone/>
            </a:pPr>
            <a:r>
              <a:rPr lang="en-US" u="sng">
                <a:latin typeface="Arial"/>
                <a:ea typeface="Arial"/>
                <a:cs typeface="Arial"/>
                <a:sym typeface="Arial"/>
              </a:rPr>
              <a:t>Citation: </a:t>
            </a:r>
            <a:endParaRPr u="sng">
              <a:latin typeface="Arial"/>
              <a:ea typeface="Arial"/>
              <a:cs typeface="Arial"/>
              <a:sym typeface="Arial"/>
            </a:endParaRPr>
          </a:p>
          <a:p>
            <a:pPr indent="0" lvl="0" marL="0" rtl="0" algn="l">
              <a:spcBef>
                <a:spcPts val="360"/>
              </a:spcBef>
              <a:spcAft>
                <a:spcPts val="0"/>
              </a:spcAft>
              <a:buNone/>
            </a:pPr>
            <a:r>
              <a:rPr lang="en-US">
                <a:solidFill>
                  <a:srgbClr val="222222"/>
                </a:solidFill>
                <a:highlight>
                  <a:srgbClr val="FFFFFF"/>
                </a:highlight>
                <a:latin typeface="Arial"/>
                <a:ea typeface="Arial"/>
                <a:cs typeface="Arial"/>
                <a:sym typeface="Arial"/>
              </a:rPr>
              <a:t>National Academies of Sciences, Engineering, and Medicine. (2018). </a:t>
            </a:r>
            <a:r>
              <a:rPr i="1" lang="en-US">
                <a:solidFill>
                  <a:srgbClr val="222222"/>
                </a:solidFill>
                <a:highlight>
                  <a:srgbClr val="FFFFFF"/>
                </a:highlight>
                <a:latin typeface="Arial"/>
                <a:ea typeface="Arial"/>
                <a:cs typeface="Arial"/>
                <a:sym typeface="Arial"/>
              </a:rPr>
              <a:t>Public health consequences of e-cigarettes</a:t>
            </a:r>
            <a:r>
              <a:rPr lang="en-US">
                <a:solidFill>
                  <a:srgbClr val="222222"/>
                </a:solidFill>
                <a:highlight>
                  <a:srgbClr val="FFFFFF"/>
                </a:highlight>
                <a:latin typeface="Arial"/>
                <a:ea typeface="Arial"/>
                <a:cs typeface="Arial"/>
                <a:sym typeface="Arial"/>
              </a:rPr>
              <a:t>. National Academies Press.</a:t>
            </a:r>
            <a:endParaRPr>
              <a:latin typeface="Arial"/>
              <a:ea typeface="Arial"/>
              <a:cs typeface="Arial"/>
              <a:sym typeface="Arial"/>
            </a:endParaRPr>
          </a:p>
        </p:txBody>
      </p:sp>
      <p:sp>
        <p:nvSpPr>
          <p:cNvPr id="288" name="Google Shape;288;g5938dfab56_0_2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5938dfab56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5938dfab56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Arial"/>
                <a:ea typeface="Arial"/>
                <a:cs typeface="Arial"/>
                <a:sym typeface="Arial"/>
              </a:rPr>
              <a:t>Closing </a:t>
            </a:r>
            <a:r>
              <a:rPr lang="en-US" sz="1200">
                <a:solidFill>
                  <a:schemeClr val="dk1"/>
                </a:solidFill>
                <a:latin typeface="Arial"/>
                <a:ea typeface="Arial"/>
                <a:cs typeface="Arial"/>
                <a:sym typeface="Arial"/>
              </a:rPr>
              <a:t>(3-5 min.)</a:t>
            </a:r>
            <a:endParaRPr>
              <a:latin typeface="Arial"/>
              <a:ea typeface="Arial"/>
              <a:cs typeface="Arial"/>
              <a:sym typeface="Arial"/>
            </a:endParaRPr>
          </a:p>
          <a:p>
            <a:pPr indent="0" lvl="1" marL="0" rtl="0" algn="l">
              <a:spcBef>
                <a:spcPts val="360"/>
              </a:spcBef>
              <a:spcAft>
                <a:spcPts val="0"/>
              </a:spcAft>
              <a:buNone/>
            </a:pPr>
            <a:r>
              <a:rPr b="1" lang="en-US" sz="1200">
                <a:solidFill>
                  <a:schemeClr val="dk1"/>
                </a:solidFill>
                <a:latin typeface="Arial"/>
                <a:ea typeface="Arial"/>
                <a:cs typeface="Arial"/>
                <a:sym typeface="Arial"/>
              </a:rPr>
              <a:t>Review</a:t>
            </a:r>
            <a:r>
              <a:rPr lang="en-US" sz="1200">
                <a:solidFill>
                  <a:schemeClr val="dk1"/>
                </a:solidFill>
                <a:latin typeface="Arial"/>
                <a:ea typeface="Arial"/>
                <a:cs typeface="Arial"/>
                <a:sym typeface="Arial"/>
              </a:rPr>
              <a:t> the list of what students had heard, seen or thought about E-cigarettes. </a:t>
            </a:r>
            <a:endParaRPr>
              <a:latin typeface="Arial"/>
              <a:ea typeface="Arial"/>
              <a:cs typeface="Arial"/>
              <a:sym typeface="Arial"/>
            </a:endParaRPr>
          </a:p>
          <a:p>
            <a:pPr indent="0" lvl="1" marL="0" rtl="0" algn="l">
              <a:spcBef>
                <a:spcPts val="360"/>
              </a:spcBef>
              <a:spcAft>
                <a:spcPts val="0"/>
              </a:spcAft>
              <a:buNone/>
            </a:pPr>
            <a:r>
              <a:rPr b="1" lang="en-US" sz="1200">
                <a:solidFill>
                  <a:schemeClr val="dk1"/>
                </a:solidFill>
                <a:latin typeface="Arial"/>
                <a:ea typeface="Arial"/>
                <a:cs typeface="Arial"/>
                <a:sym typeface="Arial"/>
              </a:rPr>
              <a:t>Ask</a:t>
            </a:r>
            <a:r>
              <a:rPr lang="en-US" sz="1200">
                <a:solidFill>
                  <a:schemeClr val="dk1"/>
                </a:solidFill>
                <a:latin typeface="Arial"/>
                <a:ea typeface="Arial"/>
                <a:cs typeface="Arial"/>
                <a:sym typeface="Arial"/>
              </a:rPr>
              <a:t>: What new Information have you gained?</a:t>
            </a:r>
            <a:endParaRPr>
              <a:latin typeface="Arial"/>
              <a:ea typeface="Arial"/>
              <a:cs typeface="Arial"/>
              <a:sym typeface="Arial"/>
            </a:endParaRPr>
          </a:p>
          <a:p>
            <a:pPr indent="0" lvl="1" marL="0" rtl="0" algn="l">
              <a:spcBef>
                <a:spcPts val="360"/>
              </a:spcBef>
              <a:spcAft>
                <a:spcPts val="0"/>
              </a:spcAft>
              <a:buNone/>
            </a:pPr>
            <a:r>
              <a:t/>
            </a:r>
            <a:endParaRPr sz="1200">
              <a:solidFill>
                <a:schemeClr val="dk1"/>
              </a:solidFill>
              <a:latin typeface="Arial"/>
              <a:ea typeface="Arial"/>
              <a:cs typeface="Arial"/>
              <a:sym typeface="Arial"/>
            </a:endParaRPr>
          </a:p>
          <a:p>
            <a:pPr indent="0" lvl="1" marL="457200" rtl="0" algn="l">
              <a:spcBef>
                <a:spcPts val="360"/>
              </a:spcBef>
              <a:spcAft>
                <a:spcPts val="0"/>
              </a:spcAft>
              <a:buNone/>
            </a:pPr>
            <a:r>
              <a:t/>
            </a:r>
            <a:endParaRPr sz="1200">
              <a:solidFill>
                <a:schemeClr val="dk1"/>
              </a:solidFill>
              <a:latin typeface="Arial"/>
              <a:ea typeface="Arial"/>
              <a:cs typeface="Arial"/>
              <a:sym typeface="Arial"/>
            </a:endParaRPr>
          </a:p>
          <a:p>
            <a:pPr indent="0" lvl="1" marL="0" rtl="0" algn="l">
              <a:spcBef>
                <a:spcPts val="360"/>
              </a:spcBef>
              <a:spcAft>
                <a:spcPts val="0"/>
              </a:spcAft>
              <a:buNone/>
            </a:pPr>
            <a:r>
              <a:rPr lang="en-US" sz="1200">
                <a:solidFill>
                  <a:schemeClr val="dk1"/>
                </a:solidFill>
                <a:latin typeface="Arial"/>
                <a:ea typeface="Arial"/>
                <a:cs typeface="Arial"/>
                <a:sym typeface="Arial"/>
              </a:rPr>
              <a:t>All photos unless otherwise cited were sourced from Pixabay.</a:t>
            </a:r>
            <a:endParaRPr>
              <a:latin typeface="Arial"/>
              <a:ea typeface="Arial"/>
              <a:cs typeface="Arial"/>
              <a:sym typeface="Arial"/>
            </a:endParaRPr>
          </a:p>
        </p:txBody>
      </p:sp>
      <p:sp>
        <p:nvSpPr>
          <p:cNvPr id="295" name="Google Shape;295;g5938dfab56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b1986c44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b1986c44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US">
                <a:latin typeface="Arial"/>
                <a:ea typeface="Arial"/>
                <a:cs typeface="Arial"/>
                <a:sym typeface="Arial"/>
              </a:rPr>
              <a:t>Introduction </a:t>
            </a:r>
            <a:r>
              <a:rPr lang="en-US">
                <a:latin typeface="Arial"/>
                <a:ea typeface="Arial"/>
                <a:cs typeface="Arial"/>
                <a:sym typeface="Arial"/>
              </a:rPr>
              <a:t>(3-5 min.)</a:t>
            </a:r>
            <a:endParaRPr>
              <a:latin typeface="Arial"/>
              <a:ea typeface="Arial"/>
              <a:cs typeface="Arial"/>
              <a:sym typeface="Arial"/>
            </a:endParaRPr>
          </a:p>
          <a:p>
            <a:pPr indent="0" lvl="0" marL="0" rtl="0" algn="l">
              <a:spcBef>
                <a:spcPts val="360"/>
              </a:spcBef>
              <a:spcAft>
                <a:spcPts val="0"/>
              </a:spcAft>
              <a:buClr>
                <a:schemeClr val="dk1"/>
              </a:buClr>
              <a:buFont typeface="Arial"/>
              <a:buNone/>
            </a:pPr>
            <a:r>
              <a:rPr b="1" lang="en-US">
                <a:latin typeface="Arial"/>
                <a:ea typeface="Arial"/>
                <a:cs typeface="Arial"/>
                <a:sym typeface="Arial"/>
              </a:rPr>
              <a:t>Explain</a:t>
            </a:r>
            <a:r>
              <a:rPr lang="en-US">
                <a:latin typeface="Arial"/>
                <a:ea typeface="Arial"/>
                <a:cs typeface="Arial"/>
                <a:sym typeface="Arial"/>
              </a:rPr>
              <a:t> CATCH My Breath includes four 35 min. sessions with crucial information about e-cigarettes. Peer Group Facilitators will lead you in activities where you will:</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Identify the health hazards of using e-cigarettes.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Discuss why people begin using e-cigarettes.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Determine positive alternatives to using e-cigarettes.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Recognize the advertising methods e-cigarette companies use to make you want to try e-cigarettes.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Practice ways to resist pressure to use e-cigarettes.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Make your own advertising slogan addressing a common misconception about the product.</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66" name="Google Shape;166;g5b1986c440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b1986c440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b1986c440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latin typeface="Arial"/>
                <a:ea typeface="Arial"/>
                <a:cs typeface="Arial"/>
                <a:sym typeface="Arial"/>
              </a:rPr>
              <a:t>Image source: </a:t>
            </a:r>
            <a:r>
              <a:rPr lang="en-US" u="sng">
                <a:solidFill>
                  <a:schemeClr val="hlink"/>
                </a:solidFill>
                <a:latin typeface="Arial"/>
                <a:ea typeface="Arial"/>
                <a:cs typeface="Arial"/>
                <a:sym typeface="Arial"/>
                <a:hlinkClick r:id="rId2"/>
              </a:rPr>
              <a:t>https://www.health.state.mn.us/communities/tobacco/ecigarettes/index.html</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73" name="Google Shape;173;g5b1986c440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938dfab56_0_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5938dfab56_0_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1" marL="0" rtl="0" algn="l">
              <a:spcBef>
                <a:spcPts val="0"/>
              </a:spcBef>
              <a:spcAft>
                <a:spcPts val="0"/>
              </a:spcAft>
              <a:buClr>
                <a:schemeClr val="dk1"/>
              </a:buClr>
              <a:buFont typeface="Arial"/>
              <a:buNone/>
            </a:pPr>
            <a:r>
              <a:rPr b="1" lang="en-US">
                <a:latin typeface="Arial"/>
                <a:ea typeface="Arial"/>
                <a:cs typeface="Arial"/>
                <a:sym typeface="Arial"/>
              </a:rPr>
              <a:t>Direct Instruction </a:t>
            </a:r>
            <a:r>
              <a:rPr lang="en-US">
                <a:latin typeface="Arial"/>
                <a:ea typeface="Arial"/>
                <a:cs typeface="Arial"/>
                <a:sym typeface="Arial"/>
              </a:rPr>
              <a:t>(10 min.)</a:t>
            </a:r>
            <a:endParaRPr>
              <a:latin typeface="Arial"/>
              <a:ea typeface="Arial"/>
              <a:cs typeface="Arial"/>
              <a:sym typeface="Arial"/>
            </a:endParaRPr>
          </a:p>
          <a:p>
            <a:pPr indent="0" lvl="1" marL="0" rtl="0" algn="l">
              <a:spcBef>
                <a:spcPts val="360"/>
              </a:spcBef>
              <a:spcAft>
                <a:spcPts val="0"/>
              </a:spcAft>
              <a:buClr>
                <a:schemeClr val="dk1"/>
              </a:buClr>
              <a:buFont typeface="Arial"/>
              <a:buNone/>
            </a:pPr>
            <a:r>
              <a:rPr b="1" lang="en-US">
                <a:latin typeface="Arial"/>
                <a:ea typeface="Arial"/>
                <a:cs typeface="Arial"/>
                <a:sym typeface="Arial"/>
              </a:rPr>
              <a:t>Distribute </a:t>
            </a:r>
            <a:r>
              <a:rPr lang="en-US">
                <a:latin typeface="Arial"/>
                <a:ea typeface="Arial"/>
                <a:cs typeface="Arial"/>
                <a:sym typeface="Arial"/>
              </a:rPr>
              <a:t>an index card or square of paper to each student.</a:t>
            </a:r>
            <a:endParaRPr>
              <a:latin typeface="Arial"/>
              <a:ea typeface="Arial"/>
              <a:cs typeface="Arial"/>
              <a:sym typeface="Arial"/>
            </a:endParaRPr>
          </a:p>
          <a:p>
            <a:pPr indent="0" lvl="1" marL="0" rtl="0" algn="l">
              <a:spcBef>
                <a:spcPts val="360"/>
              </a:spcBef>
              <a:spcAft>
                <a:spcPts val="0"/>
              </a:spcAft>
              <a:buClr>
                <a:schemeClr val="dk1"/>
              </a:buClr>
              <a:buSzPts val="1200"/>
              <a:buFont typeface="Calibri"/>
              <a:buNone/>
            </a:pPr>
            <a:r>
              <a:rPr b="1" lang="en-US">
                <a:latin typeface="Arial"/>
                <a:ea typeface="Arial"/>
                <a:cs typeface="Arial"/>
                <a:sym typeface="Arial"/>
              </a:rPr>
              <a:t>Ask</a:t>
            </a:r>
            <a:r>
              <a:rPr lang="en-US">
                <a:latin typeface="Arial"/>
                <a:ea typeface="Arial"/>
                <a:cs typeface="Arial"/>
                <a:sym typeface="Arial"/>
              </a:rPr>
              <a:t> students to record responses to the following question on their index card: </a:t>
            </a:r>
            <a:endParaRPr>
              <a:latin typeface="Arial"/>
              <a:ea typeface="Arial"/>
              <a:cs typeface="Arial"/>
              <a:sym typeface="Arial"/>
            </a:endParaRPr>
          </a:p>
          <a:p>
            <a:pPr indent="0" lvl="1" marL="0" rtl="0" algn="l">
              <a:spcBef>
                <a:spcPts val="360"/>
              </a:spcBef>
              <a:spcAft>
                <a:spcPts val="0"/>
              </a:spcAft>
              <a:buClr>
                <a:schemeClr val="dk1"/>
              </a:buClr>
              <a:buSzPts val="1200"/>
              <a:buFont typeface="Calibri"/>
              <a:buNone/>
            </a:pPr>
            <a:r>
              <a:rPr i="1" lang="en-US">
                <a:latin typeface="Arial"/>
                <a:ea typeface="Arial"/>
                <a:cs typeface="Arial"/>
                <a:sym typeface="Arial"/>
              </a:rPr>
              <a:t>What have you heard, seen, or thought about e-cigarettes?</a:t>
            </a:r>
            <a:r>
              <a:rPr b="1" lang="en-US">
                <a:latin typeface="Arial"/>
                <a:ea typeface="Arial"/>
                <a:cs typeface="Arial"/>
                <a:sym typeface="Arial"/>
              </a:rPr>
              <a:t> </a:t>
            </a:r>
            <a:r>
              <a:rPr lang="en-US">
                <a:latin typeface="Arial"/>
                <a:ea typeface="Arial"/>
                <a:cs typeface="Arial"/>
                <a:sym typeface="Arial"/>
              </a:rPr>
              <a:t>(Stress that there are no wrong answers and they do NOT need to include their name on the index card) </a:t>
            </a:r>
            <a:endParaRPr>
              <a:latin typeface="Arial"/>
              <a:ea typeface="Arial"/>
              <a:cs typeface="Arial"/>
              <a:sym typeface="Arial"/>
            </a:endParaRPr>
          </a:p>
          <a:p>
            <a:pPr indent="0" lvl="1" marL="0" rtl="0" algn="l">
              <a:spcBef>
                <a:spcPts val="360"/>
              </a:spcBef>
              <a:spcAft>
                <a:spcPts val="0"/>
              </a:spcAft>
              <a:buClr>
                <a:schemeClr val="dk1"/>
              </a:buClr>
              <a:buFont typeface="Arial"/>
              <a:buNone/>
            </a:pPr>
            <a:r>
              <a:rPr b="1" lang="en-US">
                <a:latin typeface="Arial"/>
                <a:ea typeface="Arial"/>
                <a:cs typeface="Arial"/>
                <a:sym typeface="Arial"/>
              </a:rPr>
              <a:t>Collect</a:t>
            </a:r>
            <a:r>
              <a:rPr lang="en-US">
                <a:latin typeface="Arial"/>
                <a:ea typeface="Arial"/>
                <a:cs typeface="Arial"/>
                <a:sym typeface="Arial"/>
              </a:rPr>
              <a:t> the index cards. </a:t>
            </a:r>
            <a:endParaRPr>
              <a:latin typeface="Arial"/>
              <a:ea typeface="Arial"/>
              <a:cs typeface="Arial"/>
              <a:sym typeface="Arial"/>
            </a:endParaRPr>
          </a:p>
          <a:p>
            <a:pPr indent="0" lvl="1" marL="0" rtl="0" algn="l">
              <a:spcBef>
                <a:spcPts val="360"/>
              </a:spcBef>
              <a:spcAft>
                <a:spcPts val="0"/>
              </a:spcAft>
              <a:buClr>
                <a:schemeClr val="dk1"/>
              </a:buClr>
              <a:buFont typeface="Arial"/>
              <a:buNone/>
            </a:pPr>
            <a:r>
              <a:rPr b="1" lang="en-US">
                <a:latin typeface="Arial"/>
                <a:ea typeface="Arial"/>
                <a:cs typeface="Arial"/>
                <a:sym typeface="Arial"/>
              </a:rPr>
              <a:t>Read</a:t>
            </a:r>
            <a:r>
              <a:rPr lang="en-US">
                <a:latin typeface="Arial"/>
                <a:ea typeface="Arial"/>
                <a:cs typeface="Arial"/>
                <a:sym typeface="Arial"/>
              </a:rPr>
              <a:t> responses aloud to the class.</a:t>
            </a:r>
            <a:endParaRPr>
              <a:latin typeface="Arial"/>
              <a:ea typeface="Arial"/>
              <a:cs typeface="Arial"/>
              <a:sym typeface="Arial"/>
            </a:endParaRPr>
          </a:p>
          <a:p>
            <a:pPr indent="0" lvl="1" marL="0" rtl="0" algn="l">
              <a:spcBef>
                <a:spcPts val="360"/>
              </a:spcBef>
              <a:spcAft>
                <a:spcPts val="0"/>
              </a:spcAft>
              <a:buClr>
                <a:schemeClr val="dk1"/>
              </a:buClr>
              <a:buFont typeface="Arial"/>
              <a:buNone/>
            </a:pPr>
            <a:r>
              <a:rPr b="1" lang="en-US">
                <a:latin typeface="Arial"/>
                <a:ea typeface="Arial"/>
                <a:cs typeface="Arial"/>
                <a:sym typeface="Arial"/>
              </a:rPr>
              <a:t>List</a:t>
            </a:r>
            <a:r>
              <a:rPr lang="en-US">
                <a:latin typeface="Arial"/>
                <a:ea typeface="Arial"/>
                <a:cs typeface="Arial"/>
                <a:sym typeface="Arial"/>
              </a:rPr>
              <a:t> students’ answers on the board.</a:t>
            </a:r>
            <a:endParaRPr>
              <a:latin typeface="Arial"/>
              <a:ea typeface="Arial"/>
              <a:cs typeface="Arial"/>
              <a:sym typeface="Arial"/>
            </a:endParaRPr>
          </a:p>
          <a:p>
            <a:pPr indent="0" lvl="1" marL="457200" rtl="0" algn="l">
              <a:spcBef>
                <a:spcPts val="360"/>
              </a:spcBef>
              <a:spcAft>
                <a:spcPts val="0"/>
              </a:spcAft>
              <a:buNone/>
            </a:pPr>
            <a:r>
              <a:t/>
            </a:r>
            <a:endParaRPr b="1">
              <a:latin typeface="Arial"/>
              <a:ea typeface="Arial"/>
              <a:cs typeface="Arial"/>
              <a:sym typeface="Arial"/>
            </a:endParaRPr>
          </a:p>
        </p:txBody>
      </p:sp>
      <p:sp>
        <p:nvSpPr>
          <p:cNvPr id="181" name="Google Shape;181;g5938dfab56_0_1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5b45499d5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5b45499d5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a:latin typeface="Arial"/>
                <a:ea typeface="Arial"/>
                <a:cs typeface="Arial"/>
                <a:sym typeface="Arial"/>
              </a:rPr>
              <a:t>Show</a:t>
            </a:r>
            <a:r>
              <a:rPr lang="en-US">
                <a:latin typeface="Arial"/>
                <a:ea typeface="Arial"/>
                <a:cs typeface="Arial"/>
                <a:sym typeface="Arial"/>
              </a:rPr>
              <a:t> the video: https://youtu.be/tpfbBm7IofQ. </a:t>
            </a:r>
            <a:r>
              <a:rPr i="1" lang="en-US">
                <a:latin typeface="Arial"/>
                <a:ea typeface="Arial"/>
                <a:cs typeface="Arial"/>
                <a:sym typeface="Arial"/>
              </a:rPr>
              <a:t>The DeNoble Files: E-cigarettes? </a:t>
            </a:r>
            <a:r>
              <a:rPr lang="en-US">
                <a:latin typeface="Arial"/>
                <a:ea typeface="Arial"/>
                <a:cs typeface="Arial"/>
                <a:sym typeface="Arial"/>
              </a:rPr>
              <a:t>(1:18 min).</a:t>
            </a:r>
            <a:endParaRPr>
              <a:latin typeface="Arial"/>
              <a:ea typeface="Arial"/>
              <a:cs typeface="Arial"/>
              <a:sym typeface="Arial"/>
            </a:endParaRPr>
          </a:p>
          <a:p>
            <a:pPr indent="0" lvl="0" marL="0" rtl="0" algn="l">
              <a:spcBef>
                <a:spcPts val="360"/>
              </a:spcBef>
              <a:spcAft>
                <a:spcPts val="0"/>
              </a:spcAft>
              <a:buClr>
                <a:schemeClr val="dk1"/>
              </a:buClr>
              <a:buFont typeface="Arial"/>
              <a:buNone/>
            </a:pPr>
            <a:r>
              <a:t/>
            </a:r>
            <a:endParaRPr i="1">
              <a:latin typeface="Arial"/>
              <a:ea typeface="Arial"/>
              <a:cs typeface="Arial"/>
              <a:sym typeface="Arial"/>
            </a:endParaRPr>
          </a:p>
          <a:p>
            <a:pPr indent="0" lvl="0" marL="0" rtl="0" algn="l">
              <a:spcBef>
                <a:spcPts val="360"/>
              </a:spcBef>
              <a:spcAft>
                <a:spcPts val="0"/>
              </a:spcAft>
              <a:buClr>
                <a:schemeClr val="dk1"/>
              </a:buClr>
              <a:buFont typeface="Arial"/>
              <a:buNone/>
            </a:pPr>
            <a:r>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89" name="Google Shape;189;g5b45499d5f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938dfab56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5938dfab56_0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Explain </a:t>
            </a:r>
            <a:r>
              <a:rPr lang="en-US">
                <a:latin typeface="Arial"/>
                <a:ea typeface="Arial"/>
                <a:cs typeface="Arial"/>
                <a:sym typeface="Arial"/>
              </a:rPr>
              <a:t>(2-5 mins) that there is a large amount of nicotine in each JUUL pod. </a:t>
            </a:r>
            <a:r>
              <a:rPr lang="en-US">
                <a:latin typeface="Arial"/>
                <a:ea typeface="Arial"/>
                <a:cs typeface="Arial"/>
                <a:sym typeface="Arial"/>
              </a:rPr>
              <a:t>JUUL is the most popular brand of e-cigarette in the US.</a:t>
            </a:r>
            <a:r>
              <a:rPr lang="en-US">
                <a:latin typeface="Arial"/>
                <a:ea typeface="Arial"/>
                <a:cs typeface="Arial"/>
                <a:sym typeface="Arial"/>
              </a:rPr>
              <a:t> </a:t>
            </a:r>
            <a:r>
              <a:rPr lang="en-US">
                <a:latin typeface="Arial"/>
                <a:ea typeface="Arial"/>
                <a:cs typeface="Arial"/>
                <a:sym typeface="Arial"/>
              </a:rPr>
              <a:t>These devices are not any different than other e-cigarettes. JUUL is often referred to as the “iPhone” of e-cigarettes because it is easy to use and has a sleek design and it is a well-known brand.</a:t>
            </a:r>
            <a:endParaRPr>
              <a:latin typeface="Arial"/>
              <a:ea typeface="Arial"/>
              <a:cs typeface="Arial"/>
              <a:sym typeface="Arial"/>
            </a:endParaRPr>
          </a:p>
          <a:p>
            <a:pPr indent="0" lvl="0" marL="0" rtl="0" algn="l">
              <a:spcBef>
                <a:spcPts val="360"/>
              </a:spcBef>
              <a:spcAft>
                <a:spcPts val="0"/>
              </a:spcAft>
              <a:buNone/>
            </a:pPr>
            <a:r>
              <a:t/>
            </a:r>
            <a:endParaRPr i="1">
              <a:latin typeface="Arial"/>
              <a:ea typeface="Arial"/>
              <a:cs typeface="Arial"/>
              <a:sym typeface="Arial"/>
            </a:endParaRPr>
          </a:p>
          <a:p>
            <a:pPr indent="0" lvl="0" marL="0" rtl="0" algn="l">
              <a:spcBef>
                <a:spcPts val="360"/>
              </a:spcBef>
              <a:spcAft>
                <a:spcPts val="0"/>
              </a:spcAft>
              <a:buNone/>
            </a:pPr>
            <a:r>
              <a:rPr i="1" lang="en-US">
                <a:latin typeface="Arial"/>
                <a:ea typeface="Arial"/>
                <a:cs typeface="Arial"/>
                <a:sym typeface="Arial"/>
              </a:rPr>
              <a:t>Note for Teacher: it’s important to explain to the students that you and the administration at your school know what JUULs are and will not accept the use of them in or on school property. For more information on JUUL to prepare you for this topic, visit: https://www.tobaccofreekids.org/assets/factsheets/0394.pdf</a:t>
            </a:r>
            <a:endParaRPr>
              <a:latin typeface="Arial"/>
              <a:ea typeface="Arial"/>
              <a:cs typeface="Arial"/>
              <a:sym typeface="Arial"/>
            </a:endParaRPr>
          </a:p>
          <a:p>
            <a:pPr indent="0" lvl="0" marL="0" rtl="0" algn="l">
              <a:spcBef>
                <a:spcPts val="360"/>
              </a:spcBef>
              <a:spcAft>
                <a:spcPts val="0"/>
              </a:spcAft>
              <a:buNone/>
            </a:pPr>
            <a:r>
              <a:t/>
            </a:r>
            <a:endParaRPr i="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Image source: https://twitter.com/JUULvapor/status/993581260340649985</a:t>
            </a:r>
            <a:endParaRPr>
              <a:latin typeface="Arial"/>
              <a:ea typeface="Arial"/>
              <a:cs typeface="Arial"/>
              <a:sym typeface="Arial"/>
            </a:endParaRPr>
          </a:p>
        </p:txBody>
      </p:sp>
      <p:sp>
        <p:nvSpPr>
          <p:cNvPr id="196" name="Google Shape;196;g5938dfab56_0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b45499d5f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5b45499d5f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Arial"/>
                <a:ea typeface="Arial"/>
                <a:cs typeface="Arial"/>
                <a:sym typeface="Arial"/>
              </a:rPr>
              <a:t>Share </a:t>
            </a:r>
            <a:r>
              <a:rPr lang="en-US" sz="1200">
                <a:solidFill>
                  <a:schemeClr val="dk1"/>
                </a:solidFill>
                <a:latin typeface="Arial"/>
                <a:ea typeface="Arial"/>
                <a:cs typeface="Arial"/>
                <a:sym typeface="Arial"/>
              </a:rPr>
              <a:t>this fact about </a:t>
            </a:r>
            <a:r>
              <a:rPr lang="en-US">
                <a:latin typeface="Arial"/>
                <a:ea typeface="Arial"/>
                <a:cs typeface="Arial"/>
                <a:sym typeface="Arial"/>
              </a:rPr>
              <a:t>e</a:t>
            </a:r>
            <a:r>
              <a:rPr lang="en-US" sz="1200">
                <a:solidFill>
                  <a:schemeClr val="dk1"/>
                </a:solidFill>
                <a:latin typeface="Arial"/>
                <a:ea typeface="Arial"/>
                <a:cs typeface="Arial"/>
                <a:sym typeface="Arial"/>
              </a:rPr>
              <a:t>-cigarettes with students: </a:t>
            </a:r>
            <a:r>
              <a:rPr lang="en-US">
                <a:latin typeface="Arial"/>
                <a:ea typeface="Arial"/>
                <a:cs typeface="Arial"/>
                <a:sym typeface="Arial"/>
              </a:rPr>
              <a:t>e-cigarette “vapor” is NOT water vapor. It is an aerosol made up of ultrafine particles containing nicotine and harmful chemicals.</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1">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lang="en-US">
                <a:latin typeface="Arial"/>
                <a:ea typeface="Arial"/>
                <a:cs typeface="Arial"/>
                <a:sym typeface="Arial"/>
              </a:rPr>
              <a:t>Explain</a:t>
            </a:r>
            <a:r>
              <a:rPr lang="en-US">
                <a:latin typeface="Arial"/>
                <a:ea typeface="Arial"/>
                <a:cs typeface="Arial"/>
                <a:sym typeface="Arial"/>
              </a:rPr>
              <a:t> to students that an aerosol is a suspension of tiny particles of liquid, solid or both within a gas as opposed to water vapor that is a substance (in this case water) in its gaseous phase.</a:t>
            </a:r>
            <a:endParaRPr>
              <a:latin typeface="Arial"/>
              <a:ea typeface="Arial"/>
              <a:cs typeface="Arial"/>
              <a:sym typeface="Arial"/>
            </a:endParaRPr>
          </a:p>
          <a:p>
            <a:pPr indent="0" lvl="0" marL="0" rtl="0" algn="l">
              <a:spcBef>
                <a:spcPts val="360"/>
              </a:spcBef>
              <a:spcAft>
                <a:spcPts val="0"/>
              </a:spcAft>
              <a:buNone/>
            </a:pPr>
            <a:r>
              <a:t/>
            </a:r>
            <a:endParaRPr sz="1200">
              <a:solidFill>
                <a:schemeClr val="dk1"/>
              </a:solidFill>
              <a:latin typeface="Arial"/>
              <a:ea typeface="Arial"/>
              <a:cs typeface="Arial"/>
              <a:sym typeface="Arial"/>
            </a:endParaRPr>
          </a:p>
        </p:txBody>
      </p:sp>
      <p:sp>
        <p:nvSpPr>
          <p:cNvPr id="204" name="Google Shape;204;g5b45499d5f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938dfab56_0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5938dfab56_0_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a:latin typeface="Arial"/>
                <a:ea typeface="Arial"/>
                <a:cs typeface="Arial"/>
                <a:sym typeface="Arial"/>
              </a:rPr>
              <a:t>Explain: </a:t>
            </a:r>
            <a:r>
              <a:rPr lang="en-US">
                <a:latin typeface="Arial"/>
                <a:ea typeface="Arial"/>
                <a:cs typeface="Arial"/>
                <a:sym typeface="Arial"/>
              </a:rPr>
              <a:t>Nearly all e-cigarettes contain nicotine (including JUUL) which is a HIGHLY addictive chemical.</a:t>
            </a:r>
            <a:endParaRPr>
              <a:latin typeface="Arial"/>
              <a:ea typeface="Arial"/>
              <a:cs typeface="Arial"/>
              <a:sym typeface="Arial"/>
            </a:endParaRPr>
          </a:p>
          <a:p>
            <a:pPr indent="0" lvl="0" marL="0" rtl="0" algn="l">
              <a:spcBef>
                <a:spcPts val="360"/>
              </a:spcBef>
              <a:spcAft>
                <a:spcPts val="0"/>
              </a:spcAft>
              <a:buClr>
                <a:schemeClr val="dk1"/>
              </a:buClr>
              <a:buFont typeface="Arial"/>
              <a:buNone/>
            </a:pPr>
            <a:r>
              <a:rPr lang="en-US">
                <a:latin typeface="Arial"/>
                <a:ea typeface="Arial"/>
                <a:cs typeface="Arial"/>
                <a:sym typeface="Arial"/>
              </a:rPr>
              <a:t>As a teen, your brain is still developing, making it easier for you to get addicted to nicotine.</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Addiction is a brain disease. This means once you start using nicotine-based products like e-cigarettes (or any kind of tobacco) your brain gets rewired and restructured. This makes it hard to quit using any product that contains nicotine.</a:t>
            </a:r>
            <a:endParaRPr b="1">
              <a:latin typeface="Arial"/>
              <a:ea typeface="Arial"/>
              <a:cs typeface="Arial"/>
              <a:sym typeface="Arial"/>
            </a:endParaRPr>
          </a:p>
        </p:txBody>
      </p:sp>
      <p:sp>
        <p:nvSpPr>
          <p:cNvPr id="212" name="Google Shape;212;g5938dfab56_0_1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bd6f489d3_0_7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bd6f489d3_0_7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latin typeface="Arial"/>
                <a:ea typeface="Arial"/>
                <a:cs typeface="Arial"/>
                <a:sym typeface="Arial"/>
              </a:rPr>
              <a:t>Watch: </a:t>
            </a:r>
            <a:r>
              <a:rPr lang="en-US">
                <a:latin typeface="Arial"/>
                <a:ea typeface="Arial"/>
                <a:cs typeface="Arial"/>
                <a:sym typeface="Arial"/>
              </a:rPr>
              <a:t>“Sweet Clouds” from the Truth Initiative.(30 seconds)</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Link: https://youtu.be/ZLZMntxyBCY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Students why they think e-cigarettes come in sweet flavors like cotton candy, hawaiian punch, etc.</a:t>
            </a:r>
            <a:endParaRPr>
              <a:latin typeface="Arial"/>
              <a:ea typeface="Arial"/>
              <a:cs typeface="Arial"/>
              <a:sym typeface="Arial"/>
            </a:endParaRPr>
          </a:p>
        </p:txBody>
      </p:sp>
      <p:sp>
        <p:nvSpPr>
          <p:cNvPr id="220" name="Google Shape;220;g5bd6f489d3_0_76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7.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4" name="Google Shape;14;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5" name="Google Shape;15;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16" name="Google Shape;16;p2"/>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17" name="Google Shape;17;p2"/>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20" name="Google Shape;20;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21" name="Google Shape;21;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22" name="Google Shape;22;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23" name="Google Shape;23;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24" name="Google Shape;24;p2"/>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25" name="Google Shape;25;p2"/>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26" name="Google Shape;26;p2"/>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27" name="Google Shape;27;p2"/>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28" name="Google Shape;28;p2"/>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106" name="Shape 106"/>
        <p:cNvGrpSpPr/>
        <p:nvPr/>
      </p:nvGrpSpPr>
      <p:grpSpPr>
        <a:xfrm>
          <a:off x="0" y="0"/>
          <a:ext cx="0" cy="0"/>
          <a:chOff x="0" y="0"/>
          <a:chExt cx="0" cy="0"/>
        </a:xfrm>
      </p:grpSpPr>
      <p:pic>
        <p:nvPicPr>
          <p:cNvPr id="107" name="Google Shape;107;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08" name="Google Shape;108;p12"/>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p12"/>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0" name="Google Shape;110;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11" name="Google Shape;111;p12"/>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112" name="Shape 112"/>
        <p:cNvGrpSpPr/>
        <p:nvPr/>
      </p:nvGrpSpPr>
      <p:grpSpPr>
        <a:xfrm>
          <a:off x="0" y="0"/>
          <a:ext cx="0" cy="0"/>
          <a:chOff x="0" y="0"/>
          <a:chExt cx="0" cy="0"/>
        </a:xfrm>
      </p:grpSpPr>
      <p:sp>
        <p:nvSpPr>
          <p:cNvPr id="113" name="Google Shape;113;p13"/>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14" name="Google Shape;114;p1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115" name="Google Shape;115;p13"/>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6" name="Google Shape;116;p1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117" name="Google Shape;117;p13"/>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118" name="Shape 118"/>
        <p:cNvGrpSpPr/>
        <p:nvPr/>
      </p:nvGrpSpPr>
      <p:grpSpPr>
        <a:xfrm>
          <a:off x="0" y="0"/>
          <a:ext cx="0" cy="0"/>
          <a:chOff x="0" y="0"/>
          <a:chExt cx="0" cy="0"/>
        </a:xfrm>
      </p:grpSpPr>
      <p:sp>
        <p:nvSpPr>
          <p:cNvPr id="119" name="Google Shape;119;p14"/>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20" name="Google Shape;120;p14"/>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121" name="Shape 121"/>
        <p:cNvGrpSpPr/>
        <p:nvPr/>
      </p:nvGrpSpPr>
      <p:grpSpPr>
        <a:xfrm>
          <a:off x="0" y="0"/>
          <a:ext cx="0" cy="0"/>
          <a:chOff x="0" y="0"/>
          <a:chExt cx="0" cy="0"/>
        </a:xfrm>
      </p:grpSpPr>
      <p:pic>
        <p:nvPicPr>
          <p:cNvPr id="122" name="Google Shape;122;p1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123" name="Google Shape;123;p15"/>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 name="Google Shape;124;p15"/>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5" name="Google Shape;125;p15"/>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6" name="Google Shape;126;p1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27" name="Google Shape;127;p1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128" name="Google Shape;128;p1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29" name="Google Shape;129;p15"/>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130" name="Shape 130"/>
        <p:cNvGrpSpPr/>
        <p:nvPr/>
      </p:nvGrpSpPr>
      <p:grpSpPr>
        <a:xfrm>
          <a:off x="0" y="0"/>
          <a:ext cx="0" cy="0"/>
          <a:chOff x="0" y="0"/>
          <a:chExt cx="0" cy="0"/>
        </a:xfrm>
      </p:grpSpPr>
      <p:pic>
        <p:nvPicPr>
          <p:cNvPr id="131" name="Google Shape;131;p1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32" name="Google Shape;132;p1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33" name="Google Shape;133;p1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34" name="Google Shape;134;p1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135" name="Google Shape;135;p16"/>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6" name="Google Shape;136;p16"/>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7" name="Google Shape;137;p16"/>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38" name="Google Shape;138;p1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39" name="Google Shape;139;p1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40" name="Google Shape;140;p1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41" name="Google Shape;141;p1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142" name="Google Shape;142;p16"/>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43" name="Google Shape;143;p16"/>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1">
  <p:cSld name="OBJECT_1">
    <p:spTree>
      <p:nvGrpSpPr>
        <p:cNvPr id="144" name="Shape 144"/>
        <p:cNvGrpSpPr/>
        <p:nvPr/>
      </p:nvGrpSpPr>
      <p:grpSpPr>
        <a:xfrm>
          <a:off x="0" y="0"/>
          <a:ext cx="0" cy="0"/>
          <a:chOff x="0" y="0"/>
          <a:chExt cx="0" cy="0"/>
        </a:xfrm>
      </p:grpSpPr>
      <p:pic>
        <p:nvPicPr>
          <p:cNvPr id="145" name="Google Shape;145;p17"/>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46" name="Google Shape;146;p17"/>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8" name="Google Shape;148;p1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49" name="Google Shape;149;p17"/>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50" name="Google Shape;150;p1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151" name="Google Shape;151;p17"/>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152" name="Google Shape;152;p17"/>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29" name="Shape 29"/>
        <p:cNvGrpSpPr/>
        <p:nvPr/>
      </p:nvGrpSpPr>
      <p:grpSpPr>
        <a:xfrm>
          <a:off x="0" y="0"/>
          <a:ext cx="0" cy="0"/>
          <a:chOff x="0" y="0"/>
          <a:chExt cx="0" cy="0"/>
        </a:xfrm>
      </p:grpSpPr>
      <p:pic>
        <p:nvPicPr>
          <p:cNvPr id="30" name="Google Shape;30;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1" name="Google Shape;31;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 name="Google Shape;33;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4" name="Google Shape;34;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36" name="Google Shape;36;p3"/>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pic>
        <p:nvPicPr>
          <p:cNvPr id="37" name="Google Shape;37;p3"/>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38" name="Shape 38"/>
        <p:cNvGrpSpPr/>
        <p:nvPr/>
      </p:nvGrpSpPr>
      <p:grpSpPr>
        <a:xfrm>
          <a:off x="0" y="0"/>
          <a:ext cx="0" cy="0"/>
          <a:chOff x="0" y="0"/>
          <a:chExt cx="0" cy="0"/>
        </a:xfrm>
      </p:grpSpPr>
      <p:pic>
        <p:nvPicPr>
          <p:cNvPr id="39" name="Google Shape;39;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40" name="Google Shape;40;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 name="Google Shape;42;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43" name="Google Shape;43;p4"/>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44" name="Google Shape;44;p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7" name="Google Shape;47;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0" name="Google Shape;50;p5"/>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51" name="Shape 51"/>
        <p:cNvGrpSpPr/>
        <p:nvPr/>
      </p:nvGrpSpPr>
      <p:grpSpPr>
        <a:xfrm>
          <a:off x="0" y="0"/>
          <a:ext cx="0" cy="0"/>
          <a:chOff x="0" y="0"/>
          <a:chExt cx="0" cy="0"/>
        </a:xfrm>
      </p:grpSpPr>
      <p:sp>
        <p:nvSpPr>
          <p:cNvPr id="52" name="Google Shape;52;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3" name="Google Shape;53;p6"/>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54"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6" name="Google Shape;56;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9" name="Google Shape;59;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0" name="Google Shape;60;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1" name="Google Shape;61;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62" name="Google Shape;62;p7"/>
          <p:cNvSpPr txBox="1"/>
          <p:nvPr>
            <p:ph idx="3"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63" name="Google Shape;63;p7"/>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6" name="Google Shape;66;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67" name="Google Shape;67;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68" name="Google Shape;68;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69" name="Google Shape;69;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1" name="Google Shape;71;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2" name="Google Shape;72;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3" name="Google Shape;73;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4" name="Google Shape;74;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5" name="Google Shape;75;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76" name="Google Shape;76;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7" name="Google Shape;77;p8"/>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81" name="Shape 81"/>
        <p:cNvGrpSpPr/>
        <p:nvPr/>
      </p:nvGrpSpPr>
      <p:grpSpPr>
        <a:xfrm>
          <a:off x="0" y="0"/>
          <a:ext cx="0" cy="0"/>
          <a:chOff x="0" y="0"/>
          <a:chExt cx="0" cy="0"/>
        </a:xfrm>
      </p:grpSpPr>
      <p:pic>
        <p:nvPicPr>
          <p:cNvPr id="82" name="Google Shape;82;p10"/>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83" name="Google Shape;83;p10"/>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84" name="Google Shape;84;p10"/>
          <p:cNvSpPr txBox="1"/>
          <p:nvPr>
            <p:ph type="ctrTitle"/>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1"/>
              </a:buClr>
              <a:buSzPts val="5400"/>
              <a:buFont typeface="Arial Narrow"/>
              <a:buNone/>
              <a:defRPr b="1" i="0" sz="5400">
                <a:solidFill>
                  <a:schemeClr val="lt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0"/>
          <p:cNvSpPr txBox="1"/>
          <p:nvPr>
            <p:ph idx="1" type="subTitle"/>
          </p:nvPr>
        </p:nvSpPr>
        <p:spPr>
          <a:xfrm>
            <a:off x="1389185" y="5836912"/>
            <a:ext cx="6858000" cy="4278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rgbClr val="065DA3"/>
              </a:buClr>
              <a:buSzPts val="2400"/>
              <a:buFont typeface="Arial"/>
              <a:buNone/>
              <a:defRPr b="1" i="0" sz="2400">
                <a:latin typeface="Arial"/>
                <a:ea typeface="Arial"/>
                <a:cs typeface="Arial"/>
                <a:sym typeface="Arial"/>
              </a:defRPr>
            </a:lvl1pPr>
            <a:lvl2pPr lvl="1" rtl="0" algn="ctr">
              <a:lnSpc>
                <a:spcPct val="90000"/>
              </a:lnSpc>
              <a:spcBef>
                <a:spcPts val="500"/>
              </a:spcBef>
              <a:spcAft>
                <a:spcPts val="0"/>
              </a:spcAft>
              <a:buClr>
                <a:schemeClr val="dk1"/>
              </a:buClr>
              <a:buSzPts val="2000"/>
              <a:buFont typeface="Arial"/>
              <a:buNone/>
              <a:defRPr sz="2000"/>
            </a:lvl2pPr>
            <a:lvl3pPr lvl="2" rtl="0" algn="ctr">
              <a:lnSpc>
                <a:spcPct val="90000"/>
              </a:lnSpc>
              <a:spcBef>
                <a:spcPts val="500"/>
              </a:spcBef>
              <a:spcAft>
                <a:spcPts val="0"/>
              </a:spcAft>
              <a:buClr>
                <a:srgbClr val="065DA3"/>
              </a:buClr>
              <a:buSzPts val="1800"/>
              <a:buFont typeface="Arial"/>
              <a:buNone/>
              <a:defRPr sz="1800"/>
            </a:lvl3pPr>
            <a:lvl4pPr lvl="3" rtl="0" algn="ctr">
              <a:lnSpc>
                <a:spcPct val="90000"/>
              </a:lnSpc>
              <a:spcBef>
                <a:spcPts val="500"/>
              </a:spcBef>
              <a:spcAft>
                <a:spcPts val="0"/>
              </a:spcAft>
              <a:buClr>
                <a:schemeClr val="dk1"/>
              </a:buClr>
              <a:buSzPts val="1600"/>
              <a:buFont typeface="Arial"/>
              <a:buNone/>
              <a:defRPr sz="1600"/>
            </a:lvl4pPr>
            <a:lvl5pPr lvl="4" rtl="0" algn="ctr">
              <a:lnSpc>
                <a:spcPct val="90000"/>
              </a:lnSpc>
              <a:spcBef>
                <a:spcPts val="500"/>
              </a:spcBef>
              <a:spcAft>
                <a:spcPts val="0"/>
              </a:spcAft>
              <a:buClr>
                <a:srgbClr val="065DA3"/>
              </a:buClr>
              <a:buSzPts val="1600"/>
              <a:buFont typeface="Arial"/>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86" name="Google Shape;86;p10"/>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87" name="Google Shape;87;p10"/>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88" name="Google Shape;88;p10"/>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1360"/>
              <a:buFont typeface="Arial"/>
              <a:buNone/>
            </a:pPr>
            <a:r>
              <a:rPr b="0" i="0" lang="en-US" sz="1360" u="none" cap="none" strike="noStrike">
                <a:solidFill>
                  <a:schemeClr val="lt1"/>
                </a:solidFill>
                <a:latin typeface="Montserrat"/>
                <a:ea typeface="Montserrat"/>
                <a:cs typeface="Montserrat"/>
                <a:sym typeface="Montserrat"/>
              </a:rPr>
              <a:t>PRESENTED BY</a:t>
            </a:r>
            <a:endParaRPr/>
          </a:p>
        </p:txBody>
      </p:sp>
      <p:sp>
        <p:nvSpPr>
          <p:cNvPr id="89" name="Google Shape;89;p10"/>
          <p:cNvSpPr txBox="1"/>
          <p:nvPr>
            <p:ph idx="2" type="body"/>
          </p:nvPr>
        </p:nvSpPr>
        <p:spPr>
          <a:xfrm>
            <a:off x="3106616" y="256100"/>
            <a:ext cx="5860500" cy="604800"/>
          </a:xfrm>
          <a:prstGeom prst="rect">
            <a:avLst/>
          </a:prstGeom>
          <a:noFill/>
          <a:ln>
            <a:noFill/>
          </a:ln>
        </p:spPr>
        <p:txBody>
          <a:bodyPr anchorCtr="0" anchor="ctr" bIns="45700" lIns="91425" spcFirstLastPara="1" rIns="91425" wrap="square" tIns="45700">
            <a:noAutofit/>
          </a:bodyPr>
          <a:lstStyle>
            <a:lvl1pPr indent="-406400" lvl="0" marL="457200" rtl="0" algn="r">
              <a:lnSpc>
                <a:spcPct val="90000"/>
              </a:lnSpc>
              <a:spcBef>
                <a:spcPts val="1000"/>
              </a:spcBef>
              <a:spcAft>
                <a:spcPts val="0"/>
              </a:spcAft>
              <a:buClr>
                <a:schemeClr val="lt1"/>
              </a:buClr>
              <a:buSzPts val="2800"/>
              <a:buFont typeface="Arial"/>
              <a:buChar char="•"/>
              <a:defRPr>
                <a:solidFill>
                  <a:schemeClr val="l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90" name="Google Shape;90;p10"/>
          <p:cNvPicPr preferRelativeResize="0"/>
          <p:nvPr/>
        </p:nvPicPr>
        <p:blipFill rotWithShape="1">
          <a:blip r:embed="rId5">
            <a:alphaModFix/>
          </a:blip>
          <a:srcRect b="0" l="0" r="0" t="0"/>
          <a:stretch/>
        </p:blipFill>
        <p:spPr>
          <a:xfrm>
            <a:off x="350505" y="121547"/>
            <a:ext cx="1772562" cy="940288"/>
          </a:xfrm>
          <a:prstGeom prst="rect">
            <a:avLst/>
          </a:prstGeom>
          <a:noFill/>
          <a:ln>
            <a:noFill/>
          </a:ln>
        </p:spPr>
      </p:pic>
      <p:pic>
        <p:nvPicPr>
          <p:cNvPr id="91" name="Google Shape;91;p10"/>
          <p:cNvPicPr preferRelativeResize="0"/>
          <p:nvPr/>
        </p:nvPicPr>
        <p:blipFill rotWithShape="1">
          <a:blip r:embed="rId6">
            <a:alphaModFix/>
          </a:blip>
          <a:srcRect b="0" l="0" r="0" t="0"/>
          <a:stretch/>
        </p:blipFill>
        <p:spPr>
          <a:xfrm>
            <a:off x="0" y="6451600"/>
            <a:ext cx="9144000" cy="406400"/>
          </a:xfrm>
          <a:prstGeom prst="rect">
            <a:avLst/>
          </a:prstGeom>
          <a:noFill/>
          <a:ln>
            <a:noFill/>
          </a:ln>
        </p:spPr>
      </p:pic>
      <p:pic>
        <p:nvPicPr>
          <p:cNvPr id="92" name="Google Shape;92;p10"/>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3" name="Google Shape;93;p10"/>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94" name="Google Shape;94;p10"/>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95" name="Google Shape;95;p10"/>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96" name="Google Shape;96;p10"/>
          <p:cNvPicPr preferRelativeResize="0"/>
          <p:nvPr/>
        </p:nvPicPr>
        <p:blipFill rotWithShape="1">
          <a:blip r:embed="rId5">
            <a:alphaModFix/>
          </a:blip>
          <a:srcRect b="0" l="0" r="0" t="0"/>
          <a:stretch/>
        </p:blipFill>
        <p:spPr>
          <a:xfrm>
            <a:off x="350505" y="121547"/>
            <a:ext cx="1772562" cy="940288"/>
          </a:xfrm>
          <a:prstGeom prst="rect">
            <a:avLst/>
          </a:prstGeom>
          <a:noFill/>
          <a:ln>
            <a:noFill/>
          </a:ln>
        </p:spPr>
      </p:pic>
      <p:pic>
        <p:nvPicPr>
          <p:cNvPr id="97" name="Google Shape;97;p10"/>
          <p:cNvPicPr preferRelativeResize="0"/>
          <p:nvPr/>
        </p:nvPicPr>
        <p:blipFill rotWithShape="1">
          <a:blip r:embed="rId6">
            <a:alphaModFix/>
          </a:blip>
          <a:srcRect b="0" l="0" r="0" t="0"/>
          <a:stretch/>
        </p:blipFill>
        <p:spPr>
          <a:xfrm>
            <a:off x="0" y="6451600"/>
            <a:ext cx="9144000" cy="406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98" name="Shape 98"/>
        <p:cNvGrpSpPr/>
        <p:nvPr/>
      </p:nvGrpSpPr>
      <p:grpSpPr>
        <a:xfrm>
          <a:off x="0" y="0"/>
          <a:ext cx="0" cy="0"/>
          <a:chOff x="0" y="0"/>
          <a:chExt cx="0" cy="0"/>
        </a:xfrm>
      </p:grpSpPr>
      <p:pic>
        <p:nvPicPr>
          <p:cNvPr id="99" name="Google Shape;99;p11"/>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00" name="Google Shape;100;p11"/>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1"/>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02" name="Google Shape;102;p11"/>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03" name="Google Shape;103;p11"/>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04" name="Google Shape;104;p11"/>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05" name="Google Shape;105;p11"/>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theme" Target="../theme/theme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214539"/>
            <a:ext cx="8672146" cy="77992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8" name="Shape 78"/>
        <p:cNvGrpSpPr/>
        <p:nvPr/>
      </p:nvGrpSpPr>
      <p:grpSpPr>
        <a:xfrm>
          <a:off x="0" y="0"/>
          <a:ext cx="0" cy="0"/>
          <a:chOff x="0" y="0"/>
          <a:chExt cx="0" cy="0"/>
        </a:xfrm>
      </p:grpSpPr>
      <p:sp>
        <p:nvSpPr>
          <p:cNvPr id="79" name="Google Shape;79;p9"/>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0" name="Google Shape;80;p9"/>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hyperlink" Target="http://www.publichealthlawcenter.org/resources/us-e-cigarette-regulations-50-state-review"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tpfbBm7IofQ" TargetMode="Externa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www.youtube.com/watch?v=ZLZMntxyBCY" TargetMode="Externa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descr="data:image/jpeg;base64,/9j/4AAQSkZJRgABAQAAAQABAAD/2wCEAAkGBxAQEhAQEBAPFQ8QEA8QEBAQEBAQFRAQFRUWFxUVFRUYHSggGBolGxUVITEhJSkrLi4uFx8zODMtNygtLisBCgoKDg0OGBAQFy0dHR8tLS0tLS0tLS0tLS0tLS0tLS0tLS0tLS0tLS0tLS0tLS0tLS0tLSstLS0tLSstLS0tLf/AABEIAKgBLAMBIgACEQEDEQH/xAAbAAABBQEBAAAAAAAAAAAAAAABAAIDBAUGB//EAD8QAAICAQIEBAQDBQYEBwAAAAECAAMRBCEFEjFRBiJBYRNxgZEyobEUQlLB0SMzQ8Lh8Adig5IkNFNjcnOC/8QAGQEAAwEBAQAAAAAAAAAAAAAAAAECAwQF/8QAIhEBAQEBAAICAwADAQAAAAAAAAECEQMhEjETQVEEQnEi/9oADAMBAAIRAxEAPwDyGIRQzRmUMUIgQiGIRRgYYIYEUMUUYKKKKAKKKGACKHEMAEGI6LEAYUHadF4c4Gl1TWOmfPyr8gBn8z+UwAOwyegHcz1rh3DBp6aqRjmRBzEeth3Y/cmZeTnHT4Na79uJ1nhysdFP3MzLuBqP4vvO/wBbRgDPX1mbdp8znsds3f64O/h3L0JlR9OwnZarRgzMv0MInWtf1zLKY0OV6Ej5TWvpxkEShZSJcYbtv2NWpYDdidoP27PX8pA4PQSHljZWLzXAjpg/rK5f3jaqnY4AOBDbSwyCIdP42++HmLMq494i5lJWGMjzI/imL4kZJIgYz4giLiBCYIuaDMA0BHCAQzRFGEQCOgRQiIQxgoYooyKKGGACLEMMAGIocQ4gAihAixGAihxDAmn4W03xdXp1I2FnOf8Apgv/AJZ6tXgnfrv9J5Z4X1gov+If/TdR8yP9J0ul4o92WqyCCQ2c4mHkvt2eCf8Al0PFV+4mK7jB9o17bT+I7dh/WCtSdiOsxtdMiCxMyjfVNo6bEp6muSHO8Q04O/r64mPbTjpOl1KzMvrHpHKz1liPVJqeHs3QS0teTia2kULgDqY7SzidZOo1IoKVKB/zExauogrz4IbH5xut04fUBWYLn1Ow6zV8RacBaypGyj64ktufbkddVyk474kAeavG1HNt6gGZJWa5vY5fJnmvRc0DQERZlMgihMEYKKKKAawhgjhNGRCGKERgRDBDAihiEMYKGKGADEOIYoAoooYyCKGGANxFHYixAAv5ibgqvpRGrBZbArgE8oIODviYoBOwBJOwA3JPoAJ6NqNH8OrTaY/3iV1izG/nxlgPkdph5p+3V/jW3sZOk1dlih/hImCysFscnI9MHO/9ROo4Voy3mPQjO+JJoeDBGDHB5wCQBjGNgD32xvNq1Ai7DA6TKz9ujLneIoFmDrGmvxW7rOdvuzIayelLUt1lFzLl+8qFIJqCpN5YuBQc2cYjajiR+JbgK0UfiYZ+8aYo60LqMOpHMuzCWNZzLTTWxJbc/IE7SPw7wO1yC6lU6knY4+Uu8TXDNY3psg7doX+NMfXaw+IDJxnpgfaVVqEc2WJMciES45te6q2piQmXb1lR1lxjYZFFFGRRRRQDXEIgEcJoyKOEAhEYGGAQxgYYIYARDBDAihghjAxRQwIIYoowUUUfRSzsqIMu7KijuzHAH3MA6XwVwwEtrHHkpblpU/v34zn5KCD8yO06rSVc7hickneQa1U01demQ+WlOXOw53O7t9WJMXDdWMjp/v1nFvXy09PxeP4Z47X4YHL7qJncW1G2B0luy4FFP0nP8Su/WLWlYyxtY2+JjajqZsXKTkzFtqIZvntIjSq7iV7B1lmxcyrcY2dVLGm7wfSVXcj2Llkxy9szn7DNngWqRVOT5lYMBnGdoUZ+2zrrVqyfbpOJ4vqjYxEs8a4mbHIB/wBJTopHWOT9nvf6iotOISJeeuVrEl9c9inYsqWCX7BKVwlM6rsI2SRmJSAiiigGuI6AQzRkIjo0R0YKOgEMYGGCGBCIoooAYYIYyGKKKMFFFDAFNzwOVGv0pboHdsdyK3I/MCYcn0WpaqxLF/EjBgO/cfUZH1is9Hm8stdvxav4lrHPqfWZuqRqtx07zM4xqWsQNQzYZvPj8ar6jHoYuFJaSqqzMrbMljE7epBO4M4bLHsZsv17j0Dw1xH42nOfxI2D9ekq68SbwvwxqabCRgvYCB7AH+sGrr3Mmj6vpn8u0zdSmTNZlxKVqA5+cQZFqTNuE2r0mZqElRFjMtEq2ky/cspWLLjLSmvWamn6TP5ZoacQ0WT3WVbVl9llS0RQaUrFlO9My+4kDrLZVmlYxhLdqSsRGmxHFHFYMSktcQwCGaMhEdAIYwMIghEYGETX0Xh616vjsQlZ3XIyWHf5SkdCxYIpBLMFGO5OJPzz3nVfj1zvHXcE8O1pp0vtUNZYvOqtuEQ/h2743+swdRo/jXJVWqh7HCrgYA7nb0AyfpO98Rv8NOReiqEHyAxOc8D08+rttPSihj/+rDyj8g85bu/LvXZnx5+PLDeJ8B09AKhSzAbuzHc+pwNhOU1Shdx07dp2HibW9QPecjw/SnVXpRvysS1h7Vru39PrHnyal70a8WbOca/DOCK1Xx7mYBv7tFwCw/iJPp7TO1tCqfIGA7NvOq43rAgCqMKAAo7ATkNXqScknaOeXV10vwYmeWIooAc7wzrl7OuHU5eFDFFGkhOn8A251QR91NbkA7+YYIx22zOaVCegMucJ1h011dvoreYD1Q7N+RMnU7OL8ernUr2Ky8Y5RjsB7zM1CSppuJ12MuD1GRn1B6Ed5c1HUY9czir1YzNQMHEj+FnJj9VkH5x1Z2Mg6y9VXMjU19Zu6sTI1UcKsa9ZUdJo2pK1iSoysUSktaYRrJJqFxHaUSsJVtWXDK9gih1RdZXcS7YsrOJcrKxUsEq2JL7rK7rGmxTIgEldZHiNDUEMAhmzERHRojowIkunpNjJWOrsqD2LEAfrIZPpLvhvXZ/A6P8A9pB/lGHovitxXUtS7BVCgDsBicBRqgmopydhbUxPsHGZ13GLP2jD1+YPuvvmcXxHSZGTsVO57Ti/ft6P+vp6J4t1nmdR3lbwQQtOtsPVnqTPsoY/5pmnVnV0paDlinmI/jXZvzGfrF4XvPJq6T/7dg/NT/li5xU+lPxFaCdpT8EuBqLskA/B5QfYsM/oIeLnfEz/AA03LrME/jXp3wVOPsDHJ6Tq8sbXGnLFuvl79pyGqtJflzsMfedX4hu5HsJIwQdv0mZwHwlxHWH4lOj1DI3mFhT4dfKfX4j4X85WInz69cY1uodWIDHG22x9J0/hfgGq1qlgoRBj+0cMAw3/AAgDfoZzGu0tiWWIy+dLHrYKQ/mVipAK5B3HUT1rw74i/wDB6MlOStK00xe1hWhapGBKnbPn5O+7Yms1Z9OSzrAfwhamOd6wWNwVPO7v8JcuFRASWztge53mvR4ZoqKCxbQ45TZzsK+WtyyqxC5LDmXfddiPeReI+N1soR9QpKvZymhDzVrbUQ9i2MMlvOVx9fQTCu8TKAyVVErz7G2xmCoq8ig5PJsM5HLufTGcr5Wj4x2XELdEvDHFCodQ1HMWrrfOxyxLNlgMA9T0PpMjwhquGrULdTVUbAT5r7A3Mf8AlqXmYAe6b46znX8Ratk+CjstGAoqpHKhXAHLgdRjv7+8zgjIMYXqSMlWKjtjJhJbVWyZ9vUNS2k1wF1dSKFyiMiNSNts9d8EYBwJL8FkROZ+YgHf9M56/OcX4c43ygUWHClso3Y5zgzsOI6rcY6bfaZ+SWXldfh1NZnFHXX7qvqAM+59Y+p5Sv8AMeb1/SWaZk06j1YzMrUL1mtqTMu73hBaz7UlZ65dtkDCUiqZSPVZIVjgsaTcSC0SywkVgiOqbiQMstOJC6yuoqq6ytYsvOsrWCVKixSdZCRLVgkJEpC6IY2ETZgcIYBCIyGEQQiMNngesNYYsTyIUK+zMT+W0p+I9crF+TGCBnB7zW8NcJTU1W8+s0enWuxGsbU28hKkELyL1bfmlnUDw7p/73VazW2DYppahp68+7vuR7qZlvMtbePyak4w/BfEVq5ksPKrNzAnoDykEHtkY+06HgOiufU8+novsoZbRZalTtWEKk5L45fxBfWZmr8X6Rq7KtFwrSadAATc5bU3kKQRixx5c436zM1nijimprRLNdd8JUCLVWxqTkAwAUrAB2HqJnc9Xny2Tjb8VafDKw6YEweG67QVWvZrKNRcVVRTXTcNOpsyc87gFgMY/D7ynqdTq7Px3c2BjJ64+eIKgwHK4XGMD1z88wkv7V5PJNTka3EvGxd630mi02lNLc1difEuuzj9+ywnm+0z+L+J9Trf/N6nVPnfBtZkz/8AUfKPpKFlrlyqnlUdtsCXq71wAd/TJwcymX2zfgMvnrbIG/MmQV+Y6idZpdf+21kgV/tCIxv07KSt46m6pR+/sOZR2yJiPplJ5qzyP7dD8xK1nMv9tXlLa2HOFOMN6OsYWLuK87Mzj8Rz/Z4XB7jPToI7SXhs4HQnY+bb067RtiDVK1qADUKOa+obfEHrag7/AMQ+sj4aNifeVmTqNWxeLHvt2jYIpsyGd34e13x6QGPnXyNnuOh+o/nOCmjwPXGmwb+VvKfn6H/feZ+XPyy28G/jr/rs7VAyO0dVZ6enrK2ru5gSPWV6rsDGd+84XoLOqeZ1jZhe8+vWVy8cBryNo9o0iNNR4jlEDHA3j03xjpAcN5fX7SCxZcZJDaIDii4kLCWLBISIIqEiQWJLvJInrj6XGa6yIpL71yI0y+o4jEIjY4TocoxwjYRGR0UUUYR6igOPcdDMmxCpwes25FqKA49/QybnqpeM3S2hW3/CwKt8jJze1flwCP3TvuJVtrKnBj67sDlYZXt2+Rma1gcQ7r9jNThNKalsPzBEQuxOBzAYGAfmZhmpT+Fvo2x/1lnQ6iyltw3IdmHse36xU8877a2sCnIUAKOgxKDUdppcmcHIIO4I9RIxRk59JEvHTqSqCWFesHxctafT4fKfcy/bps7EbGS6XRqinA3MqVlcMHSLarK9fMrKcq3TB+s27nViGVOUsqmwD8PxMeYqPQE+kjMU6JnjluulFFBKSMEWYIjbvDeJhl+G5wdgD37H5y0742nLyevWWLsGyOzbzDXh79OnH+RZOab3PmKZC8Ub1VT8iRNzw5pLta3LXUQo/E5OQPymf4tNfz5RwNOvbwLYP8dM9uRv6yK/wWw63rn2rJ/nF+PX8P8ALn+uQJB69BLmnqwPnLfFeBfszVkvzBubOQBhhjG3yzG1pkf73kalnppmyzsQMspXzUsTaUL1kmovI+WTOsCLKQaUjTTLqVx4piPjMaiaWl8MXWKHwAD0DbEjvOn4B4c6W2j3RCPsTOj+B7TbHj77rDfk56jwkQiNEM3cxwhjRHCBHRRsIjB0MEUYMvoDjB+h7Q0cBLrzrYNjhgRuI+S0ak1nOdiQG/8AjmTudnpeLJfaFOEINiST9pscN0VYymB7R2v0pQgjcEAg/OVqbmBz2nL7dfM/prto1AxiVtTSqrnfr2ltNWHXfZx+cqW6sjI2weoPrCw5pnp1MdbaFBJO384G3PYTL4tfkqg9N5cTu+ljMUiofIEknS4RgiggBgiggBgkul072sqICWY4AE9X8Jf8O60UWakczEZ5e0Yed+GeAWa25a1BCZy7Y6Ce28O0NWkrWmlRkAD5nvJRp6dOD8JFX5DrIfjco5m6n8hJtVIndwo9/UznuKcYVchdz0zKnGOLkkqp+cw61axgo6n8h6mTauZ/qW9Xv5mOTyebvKuwnVcCRebkUZVVPMx/eYy/q/DGmtJblKsdyUPLk+46GZb8fy9xrjyzPquAtMo2L2+s7uzwOh6X2/XlMqv4Ix/jtj2USPxaa/my4Vq49Kp2Z8GoP8VvsI+vwtSvUufmY/xaT+XLlaac4AHWdXwTw9utlo91T+ZmrwvhSVnKoM/xHfE12IXqR06/0l58XPdZ783fUV3AH++kZzjtItRePSUWv95sxeGwwxRAo6CKBHQiKKMhhiigRQP0OemIoozWNDxvCiq3fl2VvaTvep3UxRTn1HRnVN+N7yK3UjvFFErqlqOI+glOgFjk+sUUqM9XrVr0TJ+sUEU2yz3Pooooo0BCqE7AEn2GYooB6d/w28PisHU3L5v3QfQT0E63yk+npDFFaqRlXajO56DeYHGOKE5URRSGkjDVS59vVj0E2NNpeVeVR5m6n1x7xRQh6dNwjSCtRgb+vv7zS5iPSKKWzNLN/CftIbOftj5nEUUAgZD3H03g5Mb8pPziigEbWuOm0rW2H1iigGbqdRiZF2p36xRSab//2Q==" id="158" name="Google Shape;158;p1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AQEhAQEBAPFQ8QEA8QEBAQEBAQFRAQFRUWFxUVFRUYHSggGBolGxUVITEhJSkrLi4uFx8zODMtNygtLisBCgoKDg0OGBAQFy0dHR8tLS0tLS0tLS0tLS0tLS0tLS0tLS0tLS0tLS0tLS0tLS0tLS0tLSstLS0tLSstLS0tLf/AABEIAKgBLAMBIgACEQEDEQH/xAAbAAABBQEBAAAAAAAAAAAAAAABAAIDBAUGB//EAD8QAAICAQIEBAQDBQYEBwAAAAECAAMRBCEFEjFRBiJBYRNxgZEyobEUQlLB0SMzQ8Lh8Adig5IkNFNjcnOC/8QAGQEAAwEBAQAAAAAAAAAAAAAAAAECAwQF/8QAIhEBAQEBAAICAwADAQAAAAAAAAECEQMhEjETQVEEQnEi/9oADAMBAAIRAxEAPwDyGIRQzRmUMUIgQiGIRRgYYIYEUMUUYKKKKAKKKGACKHEMAEGI6LEAYUHadF4c4Gl1TWOmfPyr8gBn8z+UwAOwyegHcz1rh3DBp6aqRjmRBzEeth3Y/cmZeTnHT4Na79uJ1nhysdFP3MzLuBqP4vvO/wBbRgDPX1mbdp8znsds3f64O/h3L0JlR9OwnZarRgzMv0MInWtf1zLKY0OV6Ej5TWvpxkEShZSJcYbtv2NWpYDdidoP27PX8pA4PQSHljZWLzXAjpg/rK5f3jaqnY4AOBDbSwyCIdP42++HmLMq494i5lJWGMjzI/imL4kZJIgYz4giLiBCYIuaDMA0BHCAQzRFGEQCOgRQiIQxgoYooyKKGGACLEMMAGIocQ4gAihAixGAihxDAmn4W03xdXp1I2FnOf8Apgv/AJZ6tXgnfrv9J5Z4X1gov+If/TdR8yP9J0ul4o92WqyCCQ2c4mHkvt2eCf8Al0PFV+4mK7jB9o17bT+I7dh/WCtSdiOsxtdMiCxMyjfVNo6bEp6muSHO8Q04O/r64mPbTjpOl1KzMvrHpHKz1liPVJqeHs3QS0teTia2kULgDqY7SzidZOo1IoKVKB/zExauogrz4IbH5xut04fUBWYLn1Ow6zV8RacBaypGyj64ktufbkddVyk474kAeavG1HNt6gGZJWa5vY5fJnmvRc0DQERZlMgihMEYKKKKAawhgjhNGRCGKERgRDBDAihiEMYKGKGADEOIYoAoooYyCKGGANxFHYixAAv5ibgqvpRGrBZbArgE8oIODviYoBOwBJOwA3JPoAJ6NqNH8OrTaY/3iV1izG/nxlgPkdph5p+3V/jW3sZOk1dlih/hImCysFscnI9MHO/9ROo4Voy3mPQjO+JJoeDBGDHB5wCQBjGNgD32xvNq1Ai7DA6TKz9ujLneIoFmDrGmvxW7rOdvuzIayelLUt1lFzLl+8qFIJqCpN5YuBQc2cYjajiR+JbgK0UfiYZ+8aYo60LqMOpHMuzCWNZzLTTWxJbc/IE7SPw7wO1yC6lU6knY4+Uu8TXDNY3psg7doX+NMfXaw+IDJxnpgfaVVqEc2WJMciES45te6q2piQmXb1lR1lxjYZFFFGRRRRQDXEIgEcJoyKOEAhEYGGAQxgYYIYARDBDAihghjAxRQwIIYoowUUUfRSzsqIMu7KijuzHAH3MA6XwVwwEtrHHkpblpU/v34zn5KCD8yO06rSVc7hickneQa1U01demQ+WlOXOw53O7t9WJMXDdWMjp/v1nFvXy09PxeP4Z47X4YHL7qJncW1G2B0luy4FFP0nP8Su/WLWlYyxtY2+JjajqZsXKTkzFtqIZvntIjSq7iV7B1lmxcyrcY2dVLGm7wfSVXcj2Llkxy9szn7DNngWqRVOT5lYMBnGdoUZ+2zrrVqyfbpOJ4vqjYxEs8a4mbHIB/wBJTopHWOT9nvf6iotOISJeeuVrEl9c9inYsqWCX7BKVwlM6rsI2SRmJSAiiigGuI6AQzRkIjo0R0YKOgEMYGGCGBCIoooAYYIYyGKKKMFFFDAFNzwOVGv0pboHdsdyK3I/MCYcn0WpaqxLF/EjBgO/cfUZH1is9Hm8stdvxav4lrHPqfWZuqRqtx07zM4xqWsQNQzYZvPj8ar6jHoYuFJaSqqzMrbMljE7epBO4M4bLHsZsv17j0Dw1xH42nOfxI2D9ekq68SbwvwxqabCRgvYCB7AH+sGrr3Mmj6vpn8u0zdSmTNZlxKVqA5+cQZFqTNuE2r0mZqElRFjMtEq2ky/cspWLLjLSmvWamn6TP5ZoacQ0WT3WVbVl9llS0RQaUrFlO9My+4kDrLZVmlYxhLdqSsRGmxHFHFYMSktcQwCGaMhEdAIYwMIghEYGETX0Xh616vjsQlZ3XIyWHf5SkdCxYIpBLMFGO5OJPzz3nVfj1zvHXcE8O1pp0vtUNZYvOqtuEQ/h2743+swdRo/jXJVWqh7HCrgYA7nb0AyfpO98Rv8NOReiqEHyAxOc8D08+rttPSihj/+rDyj8g85bu/LvXZnx5+PLDeJ8B09AKhSzAbuzHc+pwNhOU1Shdx07dp2HibW9QPecjw/SnVXpRvysS1h7Vru39PrHnyal70a8WbOca/DOCK1Xx7mYBv7tFwCw/iJPp7TO1tCqfIGA7NvOq43rAgCqMKAAo7ATkNXqScknaOeXV10vwYmeWIooAc7wzrl7OuHU5eFDFFGkhOn8A251QR91NbkA7+YYIx22zOaVCegMucJ1h011dvoreYD1Q7N+RMnU7OL8ernUr2Ky8Y5RjsB7zM1CSppuJ12MuD1GRn1B6Ed5c1HUY9czir1YzNQMHEj+FnJj9VkH5x1Z2Mg6y9VXMjU19Zu6sTI1UcKsa9ZUdJo2pK1iSoysUSktaYRrJJqFxHaUSsJVtWXDK9gih1RdZXcS7YsrOJcrKxUsEq2JL7rK7rGmxTIgEldZHiNDUEMAhmzERHRojowIkunpNjJWOrsqD2LEAfrIZPpLvhvXZ/A6P8A9pB/lGHovitxXUtS7BVCgDsBicBRqgmopydhbUxPsHGZ13GLP2jD1+YPuvvmcXxHSZGTsVO57Ti/ft6P+vp6J4t1nmdR3lbwQQtOtsPVnqTPsoY/5pmnVnV0paDlinmI/jXZvzGfrF4XvPJq6T/7dg/NT/li5xU+lPxFaCdpT8EuBqLskA/B5QfYsM/oIeLnfEz/AA03LrME/jXp3wVOPsDHJ6Tq8sbXGnLFuvl79pyGqtJflzsMfedX4hu5HsJIwQdv0mZwHwlxHWH4lOj1DI3mFhT4dfKfX4j4X85WInz69cY1uodWIDHG22x9J0/hfgGq1qlgoRBj+0cMAw3/AAgDfoZzGu0tiWWIy+dLHrYKQ/mVipAK5B3HUT1rw74i/wDB6MlOStK00xe1hWhapGBKnbPn5O+7Yms1Z9OSzrAfwhamOd6wWNwVPO7v8JcuFRASWztge53mvR4ZoqKCxbQ45TZzsK+WtyyqxC5LDmXfddiPeReI+N1soR9QpKvZymhDzVrbUQ9i2MMlvOVx9fQTCu8TKAyVVErz7G2xmCoq8ig5PJsM5HLufTGcr5Wj4x2XELdEvDHFCodQ1HMWrrfOxyxLNlgMA9T0PpMjwhquGrULdTVUbAT5r7A3Mf8AlqXmYAe6b46znX8Ratk+CjstGAoqpHKhXAHLgdRjv7+8zgjIMYXqSMlWKjtjJhJbVWyZ9vUNS2k1wF1dSKFyiMiNSNts9d8EYBwJL8FkROZ+YgHf9M56/OcX4c43ygUWHClso3Y5zgzsOI6rcY6bfaZ+SWXldfh1NZnFHXX7qvqAM+59Y+p5Sv8AMeb1/SWaZk06j1YzMrUL1mtqTMu73hBaz7UlZ65dtkDCUiqZSPVZIVjgsaTcSC0SywkVgiOqbiQMstOJC6yuoqq6ytYsvOsrWCVKixSdZCRLVgkJEpC6IY2ETZgcIYBCIyGEQQiMNngesNYYsTyIUK+zMT+W0p+I9crF+TGCBnB7zW8NcJTU1W8+s0enWuxGsbU28hKkELyL1bfmlnUDw7p/73VazW2DYppahp68+7vuR7qZlvMtbePyak4w/BfEVq5ksPKrNzAnoDykEHtkY+06HgOiufU8+novsoZbRZalTtWEKk5L45fxBfWZmr8X6Rq7KtFwrSadAATc5bU3kKQRixx5c436zM1nijimprRLNdd8JUCLVWxqTkAwAUrAB2HqJnc9Xny2Tjb8VafDKw6YEweG67QVWvZrKNRcVVRTXTcNOpsyc87gFgMY/D7ynqdTq7Px3c2BjJ64+eIKgwHK4XGMD1z88wkv7V5PJNTka3EvGxd630mi02lNLc1difEuuzj9+ywnm+0z+L+J9Trf/N6nVPnfBtZkz/8AUfKPpKFlrlyqnlUdtsCXq71wAd/TJwcymX2zfgMvnrbIG/MmQV+Y6idZpdf+21kgV/tCIxv07KSt46m6pR+/sOZR2yJiPplJ5qzyP7dD8xK1nMv9tXlLa2HOFOMN6OsYWLuK87Mzj8Rz/Z4XB7jPToI7SXhs4HQnY+bb067RtiDVK1qADUKOa+obfEHrag7/AMQ+sj4aNifeVmTqNWxeLHvt2jYIpsyGd34e13x6QGPnXyNnuOh+o/nOCmjwPXGmwb+VvKfn6H/feZ+XPyy28G/jr/rs7VAyO0dVZ6enrK2ru5gSPWV6rsDGd+84XoLOqeZ1jZhe8+vWVy8cBryNo9o0iNNR4jlEDHA3j03xjpAcN5fX7SCxZcZJDaIDii4kLCWLBISIIqEiQWJLvJInrj6XGa6yIpL71yI0y+o4jEIjY4TocoxwjYRGR0UUUYR6igOPcdDMmxCpwes25FqKA49/QybnqpeM3S2hW3/CwKt8jJze1flwCP3TvuJVtrKnBj67sDlYZXt2+Rma1gcQ7r9jNThNKalsPzBEQuxOBzAYGAfmZhmpT+Fvo2x/1lnQ6iyltw3IdmHse36xU8877a2sCnIUAKOgxKDUdppcmcHIIO4I9RIxRk59JEvHTqSqCWFesHxctafT4fKfcy/bps7EbGS6XRqinA3MqVlcMHSLarK9fMrKcq3TB+s27nViGVOUsqmwD8PxMeYqPQE+kjMU6JnjluulFFBKSMEWYIjbvDeJhl+G5wdgD37H5y0742nLyevWWLsGyOzbzDXh79OnH+RZOab3PmKZC8Ub1VT8iRNzw5pLta3LXUQo/E5OQPymf4tNfz5RwNOvbwLYP8dM9uRv6yK/wWw63rn2rJ/nF+PX8P8ALn+uQJB69BLmnqwPnLfFeBfszVkvzBubOQBhhjG3yzG1pkf73kalnppmyzsQMspXzUsTaUL1kmovI+WTOsCLKQaUjTTLqVx4piPjMaiaWl8MXWKHwAD0DbEjvOn4B4c6W2j3RCPsTOj+B7TbHj77rDfk56jwkQiNEM3cxwhjRHCBHRRsIjB0MEUYMvoDjB+h7Q0cBLrzrYNjhgRuI+S0ak1nOdiQG/8AjmTudnpeLJfaFOEINiST9pscN0VYymB7R2v0pQgjcEAg/OVqbmBz2nL7dfM/prto1AxiVtTSqrnfr2ltNWHXfZx+cqW6sjI2weoPrCw5pnp1MdbaFBJO384G3PYTL4tfkqg9N5cTu+ljMUiofIEknS4RgiggBgiggBgkul072sqICWY4AE9X8Jf8O60UWakczEZ5e0Yed+GeAWa25a1BCZy7Y6Ce28O0NWkrWmlRkAD5nvJRp6dOD8JFX5DrIfjco5m6n8hJtVIndwo9/UznuKcYVchdz0zKnGOLkkqp+cw61axgo6n8h6mTauZ/qW9Xv5mOTyebvKuwnVcCRebkUZVVPMx/eYy/q/DGmtJblKsdyUPLk+46GZb8fy9xrjyzPquAtMo2L2+s7uzwOh6X2/XlMqv4Ix/jtj2USPxaa/my4Vq49Kp2Z8GoP8VvsI+vwtSvUufmY/xaT+XLlaac4AHWdXwTw9utlo91T+ZmrwvhSVnKoM/xHfE12IXqR06/0l58XPdZ783fUV3AH++kZzjtItRePSUWv95sxeGwwxRAo6CKBHQiKKMhhiigRQP0OemIoozWNDxvCiq3fl2VvaTvep3UxRTn1HRnVN+N7yK3UjvFFErqlqOI+glOgFjk+sUUqM9XrVr0TJ+sUEU2yz3Pooooo0BCqE7AEn2GYooB6d/w28PisHU3L5v3QfQT0E63yk+npDFFaqRlXajO56DeYHGOKE5URRSGkjDVS59vVj0E2NNpeVeVR5m6n1x7xRQh6dNwjSCtRgb+vv7zS5iPSKKWzNLN/CftIbOftj5nEUUAgZD3H03g5Mb8pPziigEbWuOm0rW2H1iigGbqdRiZF2p36xRSab//2Q==" id="159" name="Google Shape;159;p1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18"/>
          <p:cNvSpPr txBox="1"/>
          <p:nvPr>
            <p:ph idx="4294967295" type="title"/>
          </p:nvPr>
        </p:nvSpPr>
        <p:spPr>
          <a:xfrm>
            <a:off x="297475" y="1395300"/>
            <a:ext cx="4494300" cy="3435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800">
                <a:solidFill>
                  <a:schemeClr val="lt1"/>
                </a:solidFill>
                <a:latin typeface="Arial Narrow"/>
                <a:ea typeface="Arial Narrow"/>
                <a:cs typeface="Arial Narrow"/>
                <a:sym typeface="Arial Narrow"/>
              </a:rPr>
              <a:t>CONSEQUENCES OF E-CIGARETTE USE</a:t>
            </a:r>
            <a:endParaRPr sz="4800">
              <a:solidFill>
                <a:schemeClr val="lt1"/>
              </a:solidFill>
              <a:latin typeface="Arial Narrow"/>
              <a:ea typeface="Arial Narrow"/>
              <a:cs typeface="Arial Narrow"/>
              <a:sym typeface="Arial Narrow"/>
            </a:endParaRPr>
          </a:p>
        </p:txBody>
      </p:sp>
      <p:sp>
        <p:nvSpPr>
          <p:cNvPr id="161" name="Google Shape;161;p18"/>
          <p:cNvSpPr txBox="1"/>
          <p:nvPr>
            <p:ph idx="4294967295" type="title"/>
          </p:nvPr>
        </p:nvSpPr>
        <p:spPr>
          <a:xfrm>
            <a:off x="2851125" y="147575"/>
            <a:ext cx="6116100" cy="86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SESSION 1</a:t>
            </a:r>
            <a:endParaRPr>
              <a:solidFill>
                <a:srgbClr val="FFFFFF"/>
              </a:solidFill>
            </a:endParaRPr>
          </a:p>
        </p:txBody>
      </p:sp>
      <p:sp>
        <p:nvSpPr>
          <p:cNvPr id="162" name="Google Shape;162;p18"/>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7"/>
          <p:cNvSpPr txBox="1"/>
          <p:nvPr>
            <p:ph idx="1" type="body"/>
          </p:nvPr>
        </p:nvSpPr>
        <p:spPr>
          <a:xfrm>
            <a:off x="213950" y="1363400"/>
            <a:ext cx="4300800" cy="4232700"/>
          </a:xfrm>
          <a:prstGeom prst="rect">
            <a:avLst/>
          </a:prstGeom>
        </p:spPr>
        <p:txBody>
          <a:bodyPr anchorCtr="0" anchor="t" bIns="45700" lIns="91425" spcFirstLastPara="1" rIns="91425" wrap="square" tIns="45700">
            <a:noAutofit/>
          </a:bodyPr>
          <a:lstStyle/>
          <a:p>
            <a:pPr indent="-393700" lvl="0" marL="457200" rtl="0" algn="l">
              <a:lnSpc>
                <a:spcPct val="115000"/>
              </a:lnSpc>
              <a:spcBef>
                <a:spcPts val="1000"/>
              </a:spcBef>
              <a:spcAft>
                <a:spcPts val="0"/>
              </a:spcAft>
              <a:buClr>
                <a:srgbClr val="065DA3"/>
              </a:buClr>
              <a:buSzPts val="2600"/>
              <a:buChar char="•"/>
            </a:pPr>
            <a:r>
              <a:rPr lang="en-US" sz="2600">
                <a:solidFill>
                  <a:srgbClr val="065DA3"/>
                </a:solidFill>
              </a:rPr>
              <a:t>Hawaiian Punch</a:t>
            </a:r>
            <a:endParaRPr sz="2600">
              <a:solidFill>
                <a:srgbClr val="065DA3"/>
              </a:solidFill>
            </a:endParaRPr>
          </a:p>
          <a:p>
            <a:pPr indent="-393700" lvl="0" marL="457200" rtl="0" algn="l">
              <a:lnSpc>
                <a:spcPct val="115000"/>
              </a:lnSpc>
              <a:spcBef>
                <a:spcPts val="0"/>
              </a:spcBef>
              <a:spcAft>
                <a:spcPts val="0"/>
              </a:spcAft>
              <a:buClr>
                <a:srgbClr val="065DA3"/>
              </a:buClr>
              <a:buSzPts val="2600"/>
              <a:buChar char="•"/>
            </a:pPr>
            <a:r>
              <a:rPr lang="en-US" sz="2600">
                <a:solidFill>
                  <a:srgbClr val="065DA3"/>
                </a:solidFill>
              </a:rPr>
              <a:t>Gummy bears</a:t>
            </a:r>
            <a:endParaRPr sz="2600">
              <a:solidFill>
                <a:srgbClr val="065DA3"/>
              </a:solidFill>
            </a:endParaRPr>
          </a:p>
          <a:p>
            <a:pPr indent="-393700" lvl="0" marL="457200" rtl="0" algn="l">
              <a:lnSpc>
                <a:spcPct val="115000"/>
              </a:lnSpc>
              <a:spcBef>
                <a:spcPts val="0"/>
              </a:spcBef>
              <a:spcAft>
                <a:spcPts val="0"/>
              </a:spcAft>
              <a:buClr>
                <a:srgbClr val="065DA3"/>
              </a:buClr>
              <a:buSzPts val="2600"/>
              <a:buChar char="•"/>
            </a:pPr>
            <a:r>
              <a:rPr lang="en-US" sz="2600">
                <a:solidFill>
                  <a:srgbClr val="065DA3"/>
                </a:solidFill>
              </a:rPr>
              <a:t>S’mores</a:t>
            </a:r>
            <a:endParaRPr sz="2600">
              <a:solidFill>
                <a:srgbClr val="065DA3"/>
              </a:solidFill>
            </a:endParaRPr>
          </a:p>
          <a:p>
            <a:pPr indent="-393700" lvl="0" marL="457200" rtl="0" algn="l">
              <a:lnSpc>
                <a:spcPct val="115000"/>
              </a:lnSpc>
              <a:spcBef>
                <a:spcPts val="0"/>
              </a:spcBef>
              <a:spcAft>
                <a:spcPts val="0"/>
              </a:spcAft>
              <a:buClr>
                <a:srgbClr val="065DA3"/>
              </a:buClr>
              <a:buSzPts val="2600"/>
              <a:buChar char="•"/>
            </a:pPr>
            <a:r>
              <a:rPr lang="en-US" sz="2600">
                <a:solidFill>
                  <a:srgbClr val="065DA3"/>
                </a:solidFill>
              </a:rPr>
              <a:t>Skittles</a:t>
            </a:r>
            <a:endParaRPr sz="2600">
              <a:solidFill>
                <a:srgbClr val="065DA3"/>
              </a:solidFill>
            </a:endParaRPr>
          </a:p>
          <a:p>
            <a:pPr indent="-393700" lvl="0" marL="457200" rtl="0" algn="l">
              <a:lnSpc>
                <a:spcPct val="115000"/>
              </a:lnSpc>
              <a:spcBef>
                <a:spcPts val="0"/>
              </a:spcBef>
              <a:spcAft>
                <a:spcPts val="0"/>
              </a:spcAft>
              <a:buClr>
                <a:srgbClr val="065DA3"/>
              </a:buClr>
              <a:buSzPts val="2600"/>
              <a:buChar char="•"/>
            </a:pPr>
            <a:r>
              <a:rPr lang="en-US" sz="2600">
                <a:solidFill>
                  <a:srgbClr val="065DA3"/>
                </a:solidFill>
              </a:rPr>
              <a:t>Cotton candy</a:t>
            </a:r>
            <a:endParaRPr sz="2600">
              <a:solidFill>
                <a:srgbClr val="065DA3"/>
              </a:solidFill>
            </a:endParaRPr>
          </a:p>
          <a:p>
            <a:pPr indent="-393700" lvl="0" marL="457200" rtl="0" algn="l">
              <a:lnSpc>
                <a:spcPct val="115000"/>
              </a:lnSpc>
              <a:spcBef>
                <a:spcPts val="0"/>
              </a:spcBef>
              <a:spcAft>
                <a:spcPts val="0"/>
              </a:spcAft>
              <a:buClr>
                <a:srgbClr val="065DA3"/>
              </a:buClr>
              <a:buSzPts val="2600"/>
              <a:buChar char="•"/>
            </a:pPr>
            <a:r>
              <a:rPr lang="en-US" sz="2600">
                <a:solidFill>
                  <a:srgbClr val="065DA3"/>
                </a:solidFill>
              </a:rPr>
              <a:t>Sweet Tarts</a:t>
            </a:r>
            <a:endParaRPr sz="2600">
              <a:solidFill>
                <a:srgbClr val="065DA3"/>
              </a:solidFill>
            </a:endParaRPr>
          </a:p>
          <a:p>
            <a:pPr indent="-393700" lvl="0" marL="457200" rtl="0" algn="l">
              <a:lnSpc>
                <a:spcPct val="115000"/>
              </a:lnSpc>
              <a:spcBef>
                <a:spcPts val="0"/>
              </a:spcBef>
              <a:spcAft>
                <a:spcPts val="0"/>
              </a:spcAft>
              <a:buClr>
                <a:srgbClr val="065DA3"/>
              </a:buClr>
              <a:buSzPts val="2600"/>
              <a:buChar char="•"/>
            </a:pPr>
            <a:r>
              <a:rPr lang="en-US" sz="2600">
                <a:solidFill>
                  <a:srgbClr val="065DA3"/>
                </a:solidFill>
              </a:rPr>
              <a:t>Fruit Loops</a:t>
            </a:r>
            <a:endParaRPr sz="2600">
              <a:solidFill>
                <a:srgbClr val="065DA3"/>
              </a:solidFill>
            </a:endParaRPr>
          </a:p>
          <a:p>
            <a:pPr indent="-393700" lvl="0" marL="457200" rtl="0" algn="l">
              <a:lnSpc>
                <a:spcPct val="115000"/>
              </a:lnSpc>
              <a:spcBef>
                <a:spcPts val="0"/>
              </a:spcBef>
              <a:spcAft>
                <a:spcPts val="0"/>
              </a:spcAft>
              <a:buClr>
                <a:srgbClr val="065DA3"/>
              </a:buClr>
              <a:buSzPts val="2600"/>
              <a:buChar char="•"/>
            </a:pPr>
            <a:r>
              <a:rPr lang="en-US" sz="2600">
                <a:solidFill>
                  <a:srgbClr val="065DA3"/>
                </a:solidFill>
              </a:rPr>
              <a:t>Banana Split</a:t>
            </a:r>
            <a:endParaRPr sz="2600">
              <a:solidFill>
                <a:srgbClr val="065DA3"/>
              </a:solidFill>
            </a:endParaRPr>
          </a:p>
          <a:p>
            <a:pPr indent="-393700" lvl="0" marL="457200" rtl="0" algn="l">
              <a:lnSpc>
                <a:spcPct val="115000"/>
              </a:lnSpc>
              <a:spcBef>
                <a:spcPts val="0"/>
              </a:spcBef>
              <a:spcAft>
                <a:spcPts val="0"/>
              </a:spcAft>
              <a:buClr>
                <a:srgbClr val="065DA3"/>
              </a:buClr>
              <a:buSzPts val="2600"/>
              <a:buChar char="•"/>
            </a:pPr>
            <a:r>
              <a:rPr lang="en-US" sz="2600">
                <a:solidFill>
                  <a:srgbClr val="065DA3"/>
                </a:solidFill>
              </a:rPr>
              <a:t>Cool Cucumber</a:t>
            </a:r>
            <a:endParaRPr sz="2600">
              <a:solidFill>
                <a:srgbClr val="065DA3"/>
              </a:solidFill>
            </a:endParaRPr>
          </a:p>
          <a:p>
            <a:pPr indent="0" lvl="0" marL="457200" rtl="0" algn="l">
              <a:spcBef>
                <a:spcPts val="1000"/>
              </a:spcBef>
              <a:spcAft>
                <a:spcPts val="0"/>
              </a:spcAft>
              <a:buNone/>
            </a:pPr>
            <a:r>
              <a:t/>
            </a:r>
            <a:endParaRPr/>
          </a:p>
        </p:txBody>
      </p:sp>
      <p:sp>
        <p:nvSpPr>
          <p:cNvPr id="230" name="Google Shape;230;p27"/>
          <p:cNvSpPr txBox="1"/>
          <p:nvPr>
            <p:ph idx="2" type="body"/>
          </p:nvPr>
        </p:nvSpPr>
        <p:spPr>
          <a:xfrm>
            <a:off x="4572000" y="3354025"/>
            <a:ext cx="4233600" cy="21861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3200">
                <a:solidFill>
                  <a:srgbClr val="FF0000"/>
                </a:solidFill>
              </a:rPr>
              <a:t>Who are advertisers trying to appeal to with these candy flavors?</a:t>
            </a:r>
            <a:endParaRPr sz="3200">
              <a:solidFill>
                <a:srgbClr val="FF0000"/>
              </a:solidFill>
            </a:endParaRPr>
          </a:p>
          <a:p>
            <a:pPr indent="0" lvl="0" marL="0" rtl="0" algn="l">
              <a:spcBef>
                <a:spcPts val="1000"/>
              </a:spcBef>
              <a:spcAft>
                <a:spcPts val="0"/>
              </a:spcAft>
              <a:buNone/>
            </a:pPr>
            <a:r>
              <a:t/>
            </a:r>
            <a:endParaRPr/>
          </a:p>
        </p:txBody>
      </p:sp>
      <p:sp>
        <p:nvSpPr>
          <p:cNvPr id="231" name="Google Shape;231;p27"/>
          <p:cNvSpPr txBox="1"/>
          <p:nvPr>
            <p:ph idx="3" type="title"/>
          </p:nvPr>
        </p:nvSpPr>
        <p:spPr>
          <a:xfrm>
            <a:off x="181300" y="118250"/>
            <a:ext cx="6936900" cy="8328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E-CIGARETTE FLAVORS</a:t>
            </a:r>
            <a:endParaRPr/>
          </a:p>
        </p:txBody>
      </p:sp>
      <p:pic>
        <p:nvPicPr>
          <p:cNvPr id="232" name="Google Shape;232;p27"/>
          <p:cNvPicPr preferRelativeResize="0"/>
          <p:nvPr/>
        </p:nvPicPr>
        <p:blipFill>
          <a:blip r:embed="rId3">
            <a:alphaModFix/>
          </a:blip>
          <a:stretch>
            <a:fillRect/>
          </a:stretch>
        </p:blipFill>
        <p:spPr>
          <a:xfrm>
            <a:off x="3905150" y="1363400"/>
            <a:ext cx="2478817" cy="2098175"/>
          </a:xfrm>
          <a:prstGeom prst="rect">
            <a:avLst/>
          </a:prstGeom>
          <a:noFill/>
          <a:ln>
            <a:noFill/>
          </a:ln>
        </p:spPr>
      </p:pic>
      <p:pic>
        <p:nvPicPr>
          <p:cNvPr id="233" name="Google Shape;233;p27"/>
          <p:cNvPicPr preferRelativeResize="0"/>
          <p:nvPr/>
        </p:nvPicPr>
        <p:blipFill>
          <a:blip r:embed="rId4">
            <a:alphaModFix/>
          </a:blip>
          <a:stretch>
            <a:fillRect/>
          </a:stretch>
        </p:blipFill>
        <p:spPr>
          <a:xfrm>
            <a:off x="6502742" y="1363400"/>
            <a:ext cx="2222002" cy="2098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28"/>
          <p:cNvSpPr txBox="1"/>
          <p:nvPr>
            <p:ph idx="2" type="title"/>
          </p:nvPr>
        </p:nvSpPr>
        <p:spPr>
          <a:xfrm>
            <a:off x="181300" y="118250"/>
            <a:ext cx="6936900" cy="877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THE E-CIGARETTE FACTS</a:t>
            </a:r>
            <a:endParaRPr/>
          </a:p>
        </p:txBody>
      </p:sp>
      <p:pic>
        <p:nvPicPr>
          <p:cNvPr id="240" name="Google Shape;240;p28"/>
          <p:cNvPicPr preferRelativeResize="0"/>
          <p:nvPr/>
        </p:nvPicPr>
        <p:blipFill>
          <a:blip r:embed="rId3">
            <a:alphaModFix/>
          </a:blip>
          <a:stretch>
            <a:fillRect/>
          </a:stretch>
        </p:blipFill>
        <p:spPr>
          <a:xfrm>
            <a:off x="599375" y="1828800"/>
            <a:ext cx="7945251" cy="3687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29"/>
          <p:cNvSpPr txBox="1"/>
          <p:nvPr/>
        </p:nvSpPr>
        <p:spPr>
          <a:xfrm>
            <a:off x="457200" y="1252728"/>
            <a:ext cx="8540400" cy="954000"/>
          </a:xfrm>
          <a:prstGeom prst="rect">
            <a:avLst/>
          </a:prstGeom>
          <a:noFill/>
          <a:ln>
            <a:noFill/>
          </a:ln>
        </p:spPr>
        <p:txBody>
          <a:bodyPr anchorCtr="0" anchor="t" bIns="45700" lIns="91425" spcFirstLastPara="1" rIns="91425" wrap="square" tIns="45700">
            <a:noAutofit/>
          </a:bodyPr>
          <a:lstStyle/>
          <a:p>
            <a:pPr indent="-228600" lvl="2" marL="228600" marR="0" rtl="0" algn="l">
              <a:spcBef>
                <a:spcPts val="0"/>
              </a:spcBef>
              <a:spcAft>
                <a:spcPts val="0"/>
              </a:spcAft>
              <a:buClr>
                <a:srgbClr val="065DA3"/>
              </a:buClr>
              <a:buSzPts val="2800"/>
              <a:buFont typeface="Arial"/>
              <a:buChar char="•"/>
            </a:pPr>
            <a:r>
              <a:rPr b="1" lang="en-US" sz="2800">
                <a:solidFill>
                  <a:srgbClr val="065DA3"/>
                </a:solidFill>
              </a:rPr>
              <a:t>All states have restrictions around the sale, purchase, or use of e-cigarettes or nicotine containers to a minor</a:t>
            </a:r>
            <a:endParaRPr b="1" sz="2800">
              <a:solidFill>
                <a:srgbClr val="065DA3"/>
              </a:solidFill>
            </a:endParaRPr>
          </a:p>
          <a:p>
            <a:pPr indent="-228600" lvl="2" marL="228600" marR="0" rtl="0" algn="l">
              <a:spcBef>
                <a:spcPts val="0"/>
              </a:spcBef>
              <a:spcAft>
                <a:spcPts val="0"/>
              </a:spcAft>
              <a:buClr>
                <a:srgbClr val="065DA3"/>
              </a:buClr>
              <a:buSzPts val="2800"/>
              <a:buFont typeface="Arial"/>
              <a:buChar char="•"/>
            </a:pPr>
            <a:r>
              <a:rPr b="1" i="0" lang="en-US" sz="2800" u="none" cap="none" strike="noStrike">
                <a:solidFill>
                  <a:srgbClr val="065DA3"/>
                </a:solidFill>
                <a:latin typeface="Arial"/>
                <a:ea typeface="Arial"/>
                <a:cs typeface="Arial"/>
                <a:sym typeface="Arial"/>
              </a:rPr>
              <a:t>Visit the </a:t>
            </a:r>
            <a:r>
              <a:rPr b="1" i="0" lang="en-US" sz="2800" u="sng" cap="none" strike="noStrike">
                <a:solidFill>
                  <a:srgbClr val="0563C1"/>
                </a:solidFill>
                <a:latin typeface="Arial"/>
                <a:ea typeface="Arial"/>
                <a:cs typeface="Arial"/>
                <a:sym typeface="Arial"/>
                <a:hlinkClick r:id="rId3"/>
              </a:rPr>
              <a:t>Public Health Law Center’s website</a:t>
            </a:r>
            <a:r>
              <a:rPr b="1" i="0" lang="en-US" sz="2800" u="none" cap="none" strike="noStrike">
                <a:solidFill>
                  <a:srgbClr val="065DA3"/>
                </a:solidFill>
                <a:latin typeface="Arial"/>
                <a:ea typeface="Arial"/>
                <a:cs typeface="Arial"/>
                <a:sym typeface="Arial"/>
              </a:rPr>
              <a:t> to find out the specific laws in your state. </a:t>
            </a:r>
            <a:endParaRPr/>
          </a:p>
        </p:txBody>
      </p:sp>
      <p:pic>
        <p:nvPicPr>
          <p:cNvPr id="247" name="Google Shape;247;p29"/>
          <p:cNvPicPr preferRelativeResize="0"/>
          <p:nvPr/>
        </p:nvPicPr>
        <p:blipFill rotWithShape="1">
          <a:blip r:embed="rId4">
            <a:alphaModFix/>
          </a:blip>
          <a:srcRect b="0" l="0" r="0" t="0"/>
          <a:stretch/>
        </p:blipFill>
        <p:spPr>
          <a:xfrm>
            <a:off x="2710925" y="3697749"/>
            <a:ext cx="4033074" cy="2559175"/>
          </a:xfrm>
          <a:prstGeom prst="rect">
            <a:avLst/>
          </a:prstGeom>
          <a:noFill/>
          <a:ln>
            <a:noFill/>
          </a:ln>
        </p:spPr>
      </p:pic>
      <p:sp>
        <p:nvSpPr>
          <p:cNvPr id="248" name="Google Shape;248;p29"/>
          <p:cNvSpPr txBox="1"/>
          <p:nvPr/>
        </p:nvSpPr>
        <p:spPr>
          <a:xfrm>
            <a:off x="181300" y="118250"/>
            <a:ext cx="6936900" cy="95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500">
                <a:solidFill>
                  <a:srgbClr val="FFFFFF"/>
                </a:solidFill>
                <a:latin typeface="Arial Narrow"/>
                <a:ea typeface="Arial Narrow"/>
                <a:cs typeface="Arial Narrow"/>
                <a:sym typeface="Arial Narrow"/>
              </a:rPr>
              <a:t>KNOW THE RULES AND LAWS</a:t>
            </a:r>
            <a:endParaRPr b="1" sz="35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0"/>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b="1" lang="en-US"/>
              <a:t>DRUM ROLL PLEASE…</a:t>
            </a:r>
            <a:endParaRPr/>
          </a:p>
        </p:txBody>
      </p:sp>
      <p:sp>
        <p:nvSpPr>
          <p:cNvPr id="255" name="Google Shape;255;p30"/>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65DA3"/>
              </a:buClr>
              <a:buSzPts val="2800"/>
              <a:buFont typeface="Arial"/>
              <a:buChar char="•"/>
            </a:pPr>
            <a:r>
              <a:rPr lang="en-US"/>
              <a:t>Announce Peer Group Facilitators </a:t>
            </a:r>
            <a:br>
              <a:rPr lang="en-US"/>
            </a:br>
            <a:r>
              <a:rPr lang="en-US"/>
              <a:t>and group assignments.</a:t>
            </a:r>
            <a:endParaRPr/>
          </a:p>
          <a:p>
            <a:pPr indent="-228600" lvl="0" marL="228600" rtl="0" algn="l">
              <a:lnSpc>
                <a:spcPct val="100000"/>
              </a:lnSpc>
              <a:spcBef>
                <a:spcPts val="1000"/>
              </a:spcBef>
              <a:spcAft>
                <a:spcPts val="0"/>
              </a:spcAft>
              <a:buClr>
                <a:srgbClr val="065DA3"/>
              </a:buClr>
              <a:buSzPts val="2800"/>
              <a:buFont typeface="Arial"/>
              <a:buChar char="•"/>
            </a:pPr>
            <a:r>
              <a:rPr lang="en-US"/>
              <a:t>Assemble into your numbered groups.</a:t>
            </a:r>
            <a:endParaRPr/>
          </a:p>
          <a:p>
            <a:pPr indent="-50800" lvl="0" marL="228600" rtl="0" algn="l">
              <a:lnSpc>
                <a:spcPct val="100000"/>
              </a:lnSpc>
              <a:spcBef>
                <a:spcPts val="1000"/>
              </a:spcBef>
              <a:spcAft>
                <a:spcPts val="0"/>
              </a:spcAft>
              <a:buClr>
                <a:srgbClr val="065DA3"/>
              </a:buClr>
              <a:buSzPts val="28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pic>
        <p:nvPicPr>
          <p:cNvPr id="256" name="Google Shape;256;p30"/>
          <p:cNvPicPr preferRelativeResize="0"/>
          <p:nvPr/>
        </p:nvPicPr>
        <p:blipFill rotWithShape="1">
          <a:blip r:embed="rId3">
            <a:alphaModFix/>
          </a:blip>
          <a:srcRect b="0" l="0" r="0" t="0"/>
          <a:stretch/>
        </p:blipFill>
        <p:spPr>
          <a:xfrm>
            <a:off x="2375506" y="2965766"/>
            <a:ext cx="4572396" cy="30482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1"/>
          <p:cNvSpPr txBox="1"/>
          <p:nvPr>
            <p:ph idx="2" type="title"/>
          </p:nvPr>
        </p:nvSpPr>
        <p:spPr>
          <a:xfrm>
            <a:off x="181300" y="118250"/>
            <a:ext cx="6936900" cy="960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200">
                <a:solidFill>
                  <a:schemeClr val="lt1"/>
                </a:solidFill>
                <a:latin typeface="Arial Narrow"/>
                <a:ea typeface="Arial Narrow"/>
                <a:cs typeface="Arial Narrow"/>
                <a:sym typeface="Arial Narrow"/>
              </a:rPr>
              <a:t>ACTIVITY 1: E-CIGARETTE </a:t>
            </a:r>
            <a:br>
              <a:rPr lang="en-US" sz="3200">
                <a:solidFill>
                  <a:schemeClr val="lt1"/>
                </a:solidFill>
                <a:latin typeface="Arial Narrow"/>
                <a:ea typeface="Arial Narrow"/>
                <a:cs typeface="Arial Narrow"/>
                <a:sym typeface="Arial Narrow"/>
              </a:rPr>
            </a:br>
            <a:r>
              <a:rPr lang="en-US" sz="3200">
                <a:solidFill>
                  <a:schemeClr val="lt1"/>
                </a:solidFill>
                <a:latin typeface="Arial Narrow"/>
                <a:ea typeface="Arial Narrow"/>
                <a:cs typeface="Arial Narrow"/>
                <a:sym typeface="Arial Narrow"/>
              </a:rPr>
              <a:t>INGREDIENT INVESTIGATION</a:t>
            </a:r>
            <a:endParaRPr/>
          </a:p>
        </p:txBody>
      </p:sp>
      <p:pic>
        <p:nvPicPr>
          <p:cNvPr id="262" name="Google Shape;262;p31"/>
          <p:cNvPicPr preferRelativeResize="0"/>
          <p:nvPr/>
        </p:nvPicPr>
        <p:blipFill>
          <a:blip r:embed="rId3">
            <a:alphaModFix/>
          </a:blip>
          <a:stretch>
            <a:fillRect/>
          </a:stretch>
        </p:blipFill>
        <p:spPr>
          <a:xfrm>
            <a:off x="686000" y="1704775"/>
            <a:ext cx="7772001" cy="41068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2"/>
          <p:cNvSpPr txBox="1"/>
          <p:nvPr>
            <p:ph idx="2" type="title"/>
          </p:nvPr>
        </p:nvSpPr>
        <p:spPr>
          <a:xfrm>
            <a:off x="181300" y="118250"/>
            <a:ext cx="6936900" cy="960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200">
                <a:solidFill>
                  <a:schemeClr val="lt1"/>
                </a:solidFill>
                <a:latin typeface="Arial Narrow"/>
                <a:ea typeface="Arial Narrow"/>
                <a:cs typeface="Arial Narrow"/>
                <a:sym typeface="Arial Narrow"/>
              </a:rPr>
              <a:t>ACTIVITY 1: E-CIGARETTE </a:t>
            </a:r>
            <a:br>
              <a:rPr lang="en-US" sz="3200">
                <a:solidFill>
                  <a:schemeClr val="lt1"/>
                </a:solidFill>
                <a:latin typeface="Arial Narrow"/>
                <a:ea typeface="Arial Narrow"/>
                <a:cs typeface="Arial Narrow"/>
                <a:sym typeface="Arial Narrow"/>
              </a:rPr>
            </a:br>
            <a:r>
              <a:rPr lang="en-US" sz="3200">
                <a:solidFill>
                  <a:schemeClr val="lt1"/>
                </a:solidFill>
                <a:latin typeface="Arial Narrow"/>
                <a:ea typeface="Arial Narrow"/>
                <a:cs typeface="Arial Narrow"/>
                <a:sym typeface="Arial Narrow"/>
              </a:rPr>
              <a:t>INGREDIENT INVESTIGATION</a:t>
            </a:r>
            <a:endParaRPr/>
          </a:p>
        </p:txBody>
      </p:sp>
      <p:sp>
        <p:nvSpPr>
          <p:cNvPr id="268" name="Google Shape;268;p32"/>
          <p:cNvSpPr txBox="1"/>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28600" lvl="0" marL="228600" rtl="0" algn="l">
              <a:spcBef>
                <a:spcPts val="0"/>
              </a:spcBef>
              <a:spcAft>
                <a:spcPts val="0"/>
              </a:spcAft>
              <a:buClr>
                <a:srgbClr val="065DA3"/>
              </a:buClr>
              <a:buSzPts val="2800"/>
              <a:buChar char="•"/>
            </a:pPr>
            <a:r>
              <a:rPr b="1" lang="en-US" sz="2800">
                <a:solidFill>
                  <a:srgbClr val="065DA3"/>
                </a:solidFill>
              </a:rPr>
              <a:t>Each group will read through your assigned chemical listed on the worksheet </a:t>
            </a:r>
            <a:endParaRPr b="1" sz="2800">
              <a:solidFill>
                <a:srgbClr val="065DA3"/>
              </a:solidFill>
            </a:endParaRPr>
          </a:p>
          <a:p>
            <a:pPr indent="-228600" lvl="0" marL="228600" rtl="0" algn="l">
              <a:spcBef>
                <a:spcPts val="0"/>
              </a:spcBef>
              <a:spcAft>
                <a:spcPts val="0"/>
              </a:spcAft>
              <a:buClr>
                <a:srgbClr val="065DA3"/>
              </a:buClr>
              <a:buSzPts val="2800"/>
              <a:buChar char="•"/>
            </a:pPr>
            <a:r>
              <a:rPr b="1" lang="en-US" sz="2800">
                <a:solidFill>
                  <a:srgbClr val="065DA3"/>
                </a:solidFill>
              </a:rPr>
              <a:t>In your groups:</a:t>
            </a:r>
            <a:endParaRPr b="1" sz="2800">
              <a:solidFill>
                <a:srgbClr val="065DA3"/>
              </a:solidFill>
            </a:endParaRPr>
          </a:p>
          <a:p>
            <a:pPr indent="-228600" lvl="1" marL="685800" rtl="0" algn="l">
              <a:spcBef>
                <a:spcPts val="500"/>
              </a:spcBef>
              <a:spcAft>
                <a:spcPts val="0"/>
              </a:spcAft>
              <a:buClr>
                <a:srgbClr val="000000"/>
              </a:buClr>
              <a:buSzPts val="2400"/>
              <a:buChar char="•"/>
            </a:pPr>
            <a:r>
              <a:rPr lang="en-US" sz="2400">
                <a:solidFill>
                  <a:srgbClr val="000000"/>
                </a:solidFill>
              </a:rPr>
              <a:t>Read the description of each chemical taken from the material data safety sheet to group</a:t>
            </a:r>
            <a:endParaRPr sz="2400">
              <a:solidFill>
                <a:srgbClr val="000000"/>
              </a:solidFill>
            </a:endParaRPr>
          </a:p>
          <a:p>
            <a:pPr indent="-228600" lvl="1" marL="685800" rtl="0" algn="l">
              <a:spcBef>
                <a:spcPts val="500"/>
              </a:spcBef>
              <a:spcAft>
                <a:spcPts val="0"/>
              </a:spcAft>
              <a:buClr>
                <a:srgbClr val="000000"/>
              </a:buClr>
              <a:buSzPts val="2400"/>
              <a:buChar char="•"/>
            </a:pPr>
            <a:r>
              <a:rPr lang="en-US" sz="2400">
                <a:solidFill>
                  <a:srgbClr val="000000"/>
                </a:solidFill>
              </a:rPr>
              <a:t>As you read the information about the ingredients aloud to your group, record their reactions to the information.</a:t>
            </a:r>
            <a:endParaRPr sz="2400">
              <a:solidFill>
                <a:srgbClr val="000000"/>
              </a:solidFill>
            </a:endParaRPr>
          </a:p>
          <a:p>
            <a:pPr indent="-228600" lvl="0" marL="228600" rtl="0" algn="l">
              <a:spcBef>
                <a:spcPts val="500"/>
              </a:spcBef>
              <a:spcAft>
                <a:spcPts val="0"/>
              </a:spcAft>
              <a:buClr>
                <a:srgbClr val="065DA3"/>
              </a:buClr>
              <a:buSzPts val="2800"/>
              <a:buChar char="•"/>
            </a:pPr>
            <a:r>
              <a:rPr b="1" lang="en-US" sz="2800">
                <a:solidFill>
                  <a:srgbClr val="065DA3"/>
                </a:solidFill>
              </a:rPr>
              <a:t>Each group should complete the “Other Substances” section</a:t>
            </a:r>
            <a:endParaRPr b="1" sz="2800">
              <a:solidFill>
                <a:srgbClr val="065DA3"/>
              </a:solidFill>
            </a:endParaRPr>
          </a:p>
          <a:p>
            <a:pPr indent="0" lvl="1" marL="457200" rtl="0" algn="l">
              <a:spcBef>
                <a:spcPts val="500"/>
              </a:spcBef>
              <a:spcAft>
                <a:spcPts val="0"/>
              </a:spcAft>
              <a:buNone/>
            </a:pPr>
            <a:r>
              <a:t/>
            </a:r>
            <a:endParaRPr sz="24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3"/>
          <p:cNvSpPr txBox="1"/>
          <p:nvPr>
            <p:ph idx="1" type="body"/>
          </p:nvPr>
        </p:nvSpPr>
        <p:spPr>
          <a:xfrm>
            <a:off x="348075" y="1283407"/>
            <a:ext cx="8502900" cy="9600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65DA3"/>
              </a:buClr>
              <a:buSzPts val="2800"/>
              <a:buFont typeface="Arial"/>
              <a:buChar char="•"/>
            </a:pPr>
            <a:r>
              <a:rPr lang="en-US"/>
              <a:t>Please summarize what you found out about:</a:t>
            </a:r>
            <a:endParaRPr/>
          </a:p>
          <a:p>
            <a:pPr indent="0" lvl="0" marL="685800" rtl="0" algn="l">
              <a:lnSpc>
                <a:spcPct val="100000"/>
              </a:lnSpc>
              <a:spcBef>
                <a:spcPts val="500"/>
              </a:spcBef>
              <a:spcAft>
                <a:spcPts val="0"/>
              </a:spcAft>
              <a:buNone/>
            </a:pPr>
            <a:r>
              <a:t/>
            </a:r>
            <a:endParaRPr/>
          </a:p>
          <a:p>
            <a:pPr indent="0" lvl="1" marL="457200" rtl="0" algn="l">
              <a:lnSpc>
                <a:spcPct val="100000"/>
              </a:lnSpc>
              <a:spcBef>
                <a:spcPts val="500"/>
              </a:spcBef>
              <a:spcAft>
                <a:spcPts val="0"/>
              </a:spcAft>
              <a:buClr>
                <a:schemeClr val="dk1"/>
              </a:buClr>
              <a:buSzPts val="2400"/>
              <a:buFont typeface="Arial"/>
              <a:buNone/>
            </a:pPr>
            <a:r>
              <a:t/>
            </a:r>
            <a:endParaRPr/>
          </a:p>
        </p:txBody>
      </p:sp>
      <p:sp>
        <p:nvSpPr>
          <p:cNvPr id="274" name="Google Shape;274;p33"/>
          <p:cNvSpPr txBox="1"/>
          <p:nvPr>
            <p:ph idx="2" type="title"/>
          </p:nvPr>
        </p:nvSpPr>
        <p:spPr>
          <a:xfrm>
            <a:off x="181300" y="118250"/>
            <a:ext cx="6936900" cy="960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200">
                <a:solidFill>
                  <a:schemeClr val="lt1"/>
                </a:solidFill>
                <a:latin typeface="Arial Narrow"/>
                <a:ea typeface="Arial Narrow"/>
                <a:cs typeface="Arial Narrow"/>
                <a:sym typeface="Arial Narrow"/>
              </a:rPr>
              <a:t>ACTIVITY 1: E-CIGARETTE </a:t>
            </a:r>
            <a:br>
              <a:rPr lang="en-US" sz="3200">
                <a:solidFill>
                  <a:schemeClr val="lt1"/>
                </a:solidFill>
                <a:latin typeface="Arial Narrow"/>
                <a:ea typeface="Arial Narrow"/>
                <a:cs typeface="Arial Narrow"/>
                <a:sym typeface="Arial Narrow"/>
              </a:rPr>
            </a:br>
            <a:r>
              <a:rPr lang="en-US" sz="3200">
                <a:solidFill>
                  <a:schemeClr val="lt1"/>
                </a:solidFill>
                <a:latin typeface="Arial Narrow"/>
                <a:ea typeface="Arial Narrow"/>
                <a:cs typeface="Arial Narrow"/>
                <a:sym typeface="Arial Narrow"/>
              </a:rPr>
              <a:t>INGREDIENT INVESTIGATION</a:t>
            </a:r>
            <a:endParaRPr/>
          </a:p>
        </p:txBody>
      </p:sp>
      <p:pic>
        <p:nvPicPr>
          <p:cNvPr id="275" name="Google Shape;275;p33"/>
          <p:cNvPicPr preferRelativeResize="0"/>
          <p:nvPr/>
        </p:nvPicPr>
        <p:blipFill>
          <a:blip r:embed="rId3">
            <a:alphaModFix/>
          </a:blip>
          <a:stretch>
            <a:fillRect/>
          </a:stretch>
        </p:blipFill>
        <p:spPr>
          <a:xfrm>
            <a:off x="2484565" y="4025075"/>
            <a:ext cx="4174872" cy="2191800"/>
          </a:xfrm>
          <a:prstGeom prst="rect">
            <a:avLst/>
          </a:prstGeom>
          <a:noFill/>
          <a:ln>
            <a:noFill/>
          </a:ln>
        </p:spPr>
      </p:pic>
      <p:sp>
        <p:nvSpPr>
          <p:cNvPr id="276" name="Google Shape;276;p33"/>
          <p:cNvSpPr txBox="1"/>
          <p:nvPr/>
        </p:nvSpPr>
        <p:spPr>
          <a:xfrm>
            <a:off x="348075" y="1909475"/>
            <a:ext cx="3146700" cy="2191800"/>
          </a:xfrm>
          <a:prstGeom prst="rect">
            <a:avLst/>
          </a:prstGeom>
          <a:noFill/>
          <a:ln>
            <a:noFill/>
          </a:ln>
        </p:spPr>
        <p:txBody>
          <a:bodyPr anchorCtr="0" anchor="t" bIns="91425" lIns="91425" spcFirstLastPara="1" rIns="91425" wrap="square" tIns="91425">
            <a:noAutofit/>
          </a:bodyPr>
          <a:lstStyle/>
          <a:p>
            <a:pPr indent="-228600" lvl="1" marL="685800" rtl="0" algn="l">
              <a:spcBef>
                <a:spcPts val="500"/>
              </a:spcBef>
              <a:spcAft>
                <a:spcPts val="0"/>
              </a:spcAft>
              <a:buClr>
                <a:schemeClr val="dk1"/>
              </a:buClr>
              <a:buSzPts val="2400"/>
              <a:buChar char="•"/>
            </a:pPr>
            <a:r>
              <a:rPr lang="en-US" sz="2400">
                <a:solidFill>
                  <a:schemeClr val="dk1"/>
                </a:solidFill>
              </a:rPr>
              <a:t>Nicotine</a:t>
            </a:r>
            <a:endParaRPr sz="2400">
              <a:solidFill>
                <a:schemeClr val="dk1"/>
              </a:solidFill>
            </a:endParaRPr>
          </a:p>
          <a:p>
            <a:pPr indent="-228600" lvl="1" marL="685800" rtl="0" algn="l">
              <a:spcBef>
                <a:spcPts val="500"/>
              </a:spcBef>
              <a:spcAft>
                <a:spcPts val="0"/>
              </a:spcAft>
              <a:buClr>
                <a:schemeClr val="dk1"/>
              </a:buClr>
              <a:buSzPts val="2400"/>
              <a:buChar char="•"/>
            </a:pPr>
            <a:r>
              <a:rPr lang="en-US" sz="2400">
                <a:solidFill>
                  <a:schemeClr val="dk1"/>
                </a:solidFill>
              </a:rPr>
              <a:t>Formaldehyde</a:t>
            </a:r>
            <a:endParaRPr sz="2400">
              <a:solidFill>
                <a:schemeClr val="dk1"/>
              </a:solidFill>
            </a:endParaRPr>
          </a:p>
          <a:p>
            <a:pPr indent="0" lvl="0" marL="685800" rtl="0" algn="l">
              <a:spcBef>
                <a:spcPts val="500"/>
              </a:spcBef>
              <a:spcAft>
                <a:spcPts val="0"/>
              </a:spcAft>
              <a:buNone/>
            </a:pPr>
            <a:r>
              <a:t/>
            </a:r>
            <a:endParaRPr/>
          </a:p>
        </p:txBody>
      </p:sp>
      <p:sp>
        <p:nvSpPr>
          <p:cNvPr id="277" name="Google Shape;277;p33"/>
          <p:cNvSpPr txBox="1"/>
          <p:nvPr/>
        </p:nvSpPr>
        <p:spPr>
          <a:xfrm>
            <a:off x="3949300" y="1909475"/>
            <a:ext cx="4401300" cy="2191800"/>
          </a:xfrm>
          <a:prstGeom prst="rect">
            <a:avLst/>
          </a:prstGeom>
          <a:noFill/>
          <a:ln>
            <a:noFill/>
          </a:ln>
        </p:spPr>
        <p:txBody>
          <a:bodyPr anchorCtr="0" anchor="t" bIns="91425" lIns="91425" spcFirstLastPara="1" rIns="91425" wrap="square" tIns="91425">
            <a:noAutofit/>
          </a:bodyPr>
          <a:lstStyle/>
          <a:p>
            <a:pPr indent="-228600" lvl="1" marL="685800" rtl="0" algn="l">
              <a:spcBef>
                <a:spcPts val="500"/>
              </a:spcBef>
              <a:spcAft>
                <a:spcPts val="0"/>
              </a:spcAft>
              <a:buClr>
                <a:schemeClr val="dk1"/>
              </a:buClr>
              <a:buSzPts val="2400"/>
              <a:buChar char="•"/>
            </a:pPr>
            <a:r>
              <a:rPr lang="en-US" sz="2400">
                <a:solidFill>
                  <a:schemeClr val="dk1"/>
                </a:solidFill>
              </a:rPr>
              <a:t>Propylene glycol</a:t>
            </a:r>
            <a:endParaRPr sz="2400">
              <a:solidFill>
                <a:schemeClr val="dk1"/>
              </a:solidFill>
            </a:endParaRPr>
          </a:p>
          <a:p>
            <a:pPr indent="-228600" lvl="1" marL="685800" rtl="0" algn="l">
              <a:spcBef>
                <a:spcPts val="500"/>
              </a:spcBef>
              <a:spcAft>
                <a:spcPts val="0"/>
              </a:spcAft>
              <a:buClr>
                <a:schemeClr val="dk1"/>
              </a:buClr>
              <a:buSzPts val="2400"/>
              <a:buChar char="•"/>
            </a:pPr>
            <a:r>
              <a:rPr lang="en-US" sz="2400">
                <a:solidFill>
                  <a:schemeClr val="dk1"/>
                </a:solidFill>
              </a:rPr>
              <a:t>8,000+ flavor chemicals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4"/>
          <p:cNvSpPr txBox="1"/>
          <p:nvPr>
            <p:ph type="title"/>
          </p:nvPr>
        </p:nvSpPr>
        <p:spPr>
          <a:xfrm>
            <a:off x="228599" y="0"/>
            <a:ext cx="72582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Narrow"/>
              <a:buNone/>
            </a:pPr>
            <a:r>
              <a:rPr b="1" lang="en-US" sz="3200">
                <a:latin typeface="Arial Narrow"/>
                <a:ea typeface="Arial Narrow"/>
                <a:cs typeface="Arial Narrow"/>
                <a:sym typeface="Arial Narrow"/>
              </a:rPr>
              <a:t>ACTIVITY 2: NEGATIVE CONSEQUENCES OF USING E-CIGARETTES</a:t>
            </a:r>
            <a:endParaRPr sz="3200">
              <a:latin typeface="Arial Narrow"/>
              <a:ea typeface="Arial Narrow"/>
              <a:cs typeface="Arial Narrow"/>
              <a:sym typeface="Arial Narrow"/>
            </a:endParaRPr>
          </a:p>
        </p:txBody>
      </p:sp>
      <p:sp>
        <p:nvSpPr>
          <p:cNvPr id="284" name="Google Shape;284;p34"/>
          <p:cNvSpPr txBox="1"/>
          <p:nvPr>
            <p:ph idx="1" type="body"/>
          </p:nvPr>
        </p:nvSpPr>
        <p:spPr>
          <a:xfrm>
            <a:off x="348075" y="1283400"/>
            <a:ext cx="8132400" cy="5129100"/>
          </a:xfrm>
          <a:prstGeom prst="rect">
            <a:avLst/>
          </a:prstGeom>
          <a:noFill/>
          <a:ln>
            <a:noFill/>
          </a:ln>
        </p:spPr>
        <p:txBody>
          <a:bodyPr anchorCtr="0" anchor="t" bIns="45700" lIns="91425" spcFirstLastPara="1" rIns="91425" wrap="square" tIns="45700">
            <a:noAutofit/>
          </a:bodyPr>
          <a:lstStyle/>
          <a:p>
            <a:pPr indent="-228600" lvl="0" marL="228600" rtl="0" algn="l">
              <a:spcBef>
                <a:spcPts val="0"/>
              </a:spcBef>
              <a:spcAft>
                <a:spcPts val="0"/>
              </a:spcAft>
              <a:buSzPts val="2800"/>
              <a:buChar char="•"/>
            </a:pPr>
            <a:r>
              <a:rPr lang="en-US"/>
              <a:t>On your index card or paper:</a:t>
            </a:r>
            <a:endParaRPr/>
          </a:p>
          <a:p>
            <a:pPr indent="-228600" lvl="1" marL="685800" rtl="0" algn="l">
              <a:spcBef>
                <a:spcPts val="500"/>
              </a:spcBef>
              <a:spcAft>
                <a:spcPts val="0"/>
              </a:spcAft>
              <a:buSzPts val="2400"/>
              <a:buChar char="•"/>
            </a:pPr>
            <a:r>
              <a:rPr lang="en-US"/>
              <a:t>List negative consequences of using e-cigarettes</a:t>
            </a:r>
            <a:endParaRPr/>
          </a:p>
          <a:p>
            <a:pPr indent="-228600" lvl="1" marL="685800" rtl="0" algn="l">
              <a:spcBef>
                <a:spcPts val="500"/>
              </a:spcBef>
              <a:spcAft>
                <a:spcPts val="0"/>
              </a:spcAft>
              <a:buSzPts val="2400"/>
              <a:buChar char="•"/>
            </a:pPr>
            <a:r>
              <a:rPr lang="en-US"/>
              <a:t>Include, but think beyond health consequences</a:t>
            </a:r>
            <a:endParaRPr/>
          </a:p>
          <a:p>
            <a:pPr indent="-228600" lvl="1" marL="685800" rtl="0" algn="l">
              <a:spcBef>
                <a:spcPts val="500"/>
              </a:spcBef>
              <a:spcAft>
                <a:spcPts val="0"/>
              </a:spcAft>
              <a:buSzPts val="2400"/>
              <a:buChar char="•"/>
            </a:pPr>
            <a:r>
              <a:rPr lang="en-US"/>
              <a:t>Think about how e-cigarettes could affect social relationships, family relationships, personal identity, and goals</a:t>
            </a:r>
            <a:endParaRPr/>
          </a:p>
          <a:p>
            <a:pPr indent="-228600" lvl="1" marL="685800" rtl="0" algn="l">
              <a:spcBef>
                <a:spcPts val="500"/>
              </a:spcBef>
              <a:spcAft>
                <a:spcPts val="0"/>
              </a:spcAft>
              <a:buSzPts val="2400"/>
              <a:buChar char="•"/>
            </a:pPr>
            <a:r>
              <a:rPr lang="en-US"/>
              <a:t>After 3 minutes, Peer Group Facilitators will collect the index cards and read them aloud to the group</a:t>
            </a:r>
            <a:endParaRPr/>
          </a:p>
          <a:p>
            <a:pPr indent="0" lvl="1" marL="457200" rtl="0" algn="l">
              <a:spcBef>
                <a:spcPts val="500"/>
              </a:spcBef>
              <a:spcAft>
                <a:spcPts val="0"/>
              </a:spcAft>
              <a:buClr>
                <a:schemeClr val="dk1"/>
              </a:buClr>
              <a:buSzPts val="2400"/>
              <a:buFont typeface="Arial"/>
              <a:buNone/>
            </a:pPr>
            <a:r>
              <a:t/>
            </a:r>
            <a:endParaRPr/>
          </a:p>
          <a:p>
            <a:pPr indent="0" lvl="1" marL="457200" rtl="0" algn="l">
              <a:lnSpc>
                <a:spcPct val="100000"/>
              </a:lnSpc>
              <a:spcBef>
                <a:spcPts val="500"/>
              </a:spcBef>
              <a:spcAft>
                <a:spcPts val="0"/>
              </a:spcAft>
              <a:buClr>
                <a:schemeClr val="dk1"/>
              </a:buClr>
              <a:buSzPts val="2400"/>
              <a:buFont typeface="Arial"/>
              <a:buNone/>
            </a:pPr>
            <a:r>
              <a:t/>
            </a:r>
            <a:endParaRPr b="1" sz="2800">
              <a:solidFill>
                <a:srgbClr val="065DA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5"/>
          <p:cNvSpPr txBox="1"/>
          <p:nvPr>
            <p:ph type="title"/>
          </p:nvPr>
        </p:nvSpPr>
        <p:spPr>
          <a:xfrm>
            <a:off x="228599" y="0"/>
            <a:ext cx="72582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Narrow"/>
              <a:buNone/>
            </a:pPr>
            <a:r>
              <a:rPr b="1" lang="en-US" sz="3200">
                <a:latin typeface="Arial Narrow"/>
                <a:ea typeface="Arial Narrow"/>
                <a:cs typeface="Arial Narrow"/>
                <a:sym typeface="Arial Narrow"/>
              </a:rPr>
              <a:t>ACTIVITY 2: NEGATIVE CONSEQUENCES OF USING E-CIGARETTES</a:t>
            </a:r>
            <a:endParaRPr sz="3200">
              <a:latin typeface="Arial Narrow"/>
              <a:ea typeface="Arial Narrow"/>
              <a:cs typeface="Arial Narrow"/>
              <a:sym typeface="Arial Narrow"/>
            </a:endParaRPr>
          </a:p>
        </p:txBody>
      </p:sp>
      <p:sp>
        <p:nvSpPr>
          <p:cNvPr id="291" name="Google Shape;291;p35"/>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65DA3"/>
              </a:buClr>
              <a:buSzPts val="2800"/>
              <a:buFont typeface="Arial"/>
              <a:buChar char="•"/>
            </a:pPr>
            <a:r>
              <a:rPr lang="en-US"/>
              <a:t>Possible Answers</a:t>
            </a:r>
            <a:endParaRPr/>
          </a:p>
          <a:p>
            <a:pPr indent="-228600" lvl="1" marL="685800" rtl="0" algn="l">
              <a:lnSpc>
                <a:spcPct val="90000"/>
              </a:lnSpc>
              <a:spcBef>
                <a:spcPts val="500"/>
              </a:spcBef>
              <a:spcAft>
                <a:spcPts val="0"/>
              </a:spcAft>
              <a:buClr>
                <a:schemeClr val="dk1"/>
              </a:buClr>
              <a:buSzPts val="2400"/>
              <a:buFont typeface="Arial"/>
              <a:buChar char="•"/>
            </a:pPr>
            <a:r>
              <a:rPr lang="en-US"/>
              <a:t>Costs a lot of money, about $50 to get started</a:t>
            </a:r>
            <a:endParaRPr/>
          </a:p>
          <a:p>
            <a:pPr indent="-228600" lvl="1" marL="685800" rtl="0" algn="l">
              <a:lnSpc>
                <a:spcPct val="90000"/>
              </a:lnSpc>
              <a:spcBef>
                <a:spcPts val="500"/>
              </a:spcBef>
              <a:spcAft>
                <a:spcPts val="0"/>
              </a:spcAft>
              <a:buClr>
                <a:schemeClr val="dk1"/>
              </a:buClr>
              <a:buSzPts val="2400"/>
              <a:buFont typeface="Arial"/>
              <a:buChar char="•"/>
            </a:pPr>
            <a:r>
              <a:rPr lang="en-US"/>
              <a:t>Long-term addiction</a:t>
            </a:r>
            <a:endParaRPr/>
          </a:p>
          <a:p>
            <a:pPr indent="-228600" lvl="1" marL="685800" rtl="0" algn="l">
              <a:lnSpc>
                <a:spcPct val="90000"/>
              </a:lnSpc>
              <a:spcBef>
                <a:spcPts val="500"/>
              </a:spcBef>
              <a:spcAft>
                <a:spcPts val="0"/>
              </a:spcAft>
              <a:buClr>
                <a:schemeClr val="dk1"/>
              </a:buClr>
              <a:buSzPts val="2400"/>
              <a:buFont typeface="Arial"/>
              <a:buChar char="•"/>
            </a:pPr>
            <a:r>
              <a:rPr lang="en-US"/>
              <a:t>Aerosol</a:t>
            </a:r>
            <a:r>
              <a:rPr lang="en-US"/>
              <a:t> </a:t>
            </a:r>
            <a:r>
              <a:rPr lang="en-US"/>
              <a:t>contains toxic chemicals</a:t>
            </a:r>
            <a:endParaRPr/>
          </a:p>
          <a:p>
            <a:pPr indent="-228600" lvl="1" marL="685800" rtl="0" algn="l">
              <a:lnSpc>
                <a:spcPct val="90000"/>
              </a:lnSpc>
              <a:spcBef>
                <a:spcPts val="500"/>
              </a:spcBef>
              <a:spcAft>
                <a:spcPts val="0"/>
              </a:spcAft>
              <a:buClr>
                <a:schemeClr val="dk1"/>
              </a:buClr>
              <a:buSzPts val="2400"/>
              <a:buFont typeface="Arial"/>
              <a:buChar char="•"/>
            </a:pPr>
            <a:r>
              <a:rPr lang="en-US"/>
              <a:t>Poor influence on younger siblings</a:t>
            </a:r>
            <a:endParaRPr/>
          </a:p>
          <a:p>
            <a:pPr indent="-228600" lvl="1" marL="685800" rtl="0" algn="l">
              <a:lnSpc>
                <a:spcPct val="90000"/>
              </a:lnSpc>
              <a:spcBef>
                <a:spcPts val="500"/>
              </a:spcBef>
              <a:spcAft>
                <a:spcPts val="0"/>
              </a:spcAft>
              <a:buClr>
                <a:schemeClr val="dk1"/>
              </a:buClr>
              <a:buSzPts val="2400"/>
              <a:buFont typeface="Arial"/>
              <a:buChar char="•"/>
            </a:pPr>
            <a:r>
              <a:rPr lang="en-US"/>
              <a:t>Get in trouble at school or at home (</a:t>
            </a:r>
            <a:r>
              <a:rPr lang="en-US"/>
              <a:t>parents)</a:t>
            </a:r>
            <a:endParaRPr/>
          </a:p>
          <a:p>
            <a:pPr indent="-228600" lvl="1" marL="685800" rtl="0" algn="l">
              <a:lnSpc>
                <a:spcPct val="90000"/>
              </a:lnSpc>
              <a:spcBef>
                <a:spcPts val="500"/>
              </a:spcBef>
              <a:spcAft>
                <a:spcPts val="0"/>
              </a:spcAft>
              <a:buClr>
                <a:schemeClr val="dk1"/>
              </a:buClr>
              <a:buSzPts val="2400"/>
              <a:buFont typeface="Arial"/>
              <a:buChar char="•"/>
            </a:pPr>
            <a:r>
              <a:rPr lang="en-US"/>
              <a:t>Get suspended from school activities (sports)</a:t>
            </a:r>
            <a:endParaRPr/>
          </a:p>
          <a:p>
            <a:pPr indent="-228600" lvl="1" marL="685800" rtl="0" algn="l">
              <a:lnSpc>
                <a:spcPct val="90000"/>
              </a:lnSpc>
              <a:spcBef>
                <a:spcPts val="500"/>
              </a:spcBef>
              <a:spcAft>
                <a:spcPts val="0"/>
              </a:spcAft>
              <a:buClr>
                <a:schemeClr val="dk1"/>
              </a:buClr>
              <a:buSzPts val="2400"/>
              <a:buFont typeface="Arial"/>
              <a:buChar char="•"/>
            </a:pPr>
            <a:r>
              <a:rPr lang="en-US"/>
              <a:t>Get in trouble with the law</a:t>
            </a:r>
            <a:endParaRPr/>
          </a:p>
          <a:p>
            <a:pPr indent="-228600" lvl="1" marL="685800" rtl="0" algn="l">
              <a:lnSpc>
                <a:spcPct val="90000"/>
              </a:lnSpc>
              <a:spcBef>
                <a:spcPts val="500"/>
              </a:spcBef>
              <a:spcAft>
                <a:spcPts val="0"/>
              </a:spcAft>
              <a:buClr>
                <a:schemeClr val="dk1"/>
              </a:buClr>
              <a:buSzPts val="2400"/>
              <a:buFont typeface="Arial"/>
              <a:buChar char="•"/>
            </a:pPr>
            <a:r>
              <a:rPr lang="en-US"/>
              <a:t>Harms babies</a:t>
            </a:r>
            <a:endParaRPr/>
          </a:p>
          <a:p>
            <a:pPr indent="-228600" lvl="1" marL="685800" rtl="0" algn="l">
              <a:lnSpc>
                <a:spcPct val="90000"/>
              </a:lnSpc>
              <a:spcBef>
                <a:spcPts val="500"/>
              </a:spcBef>
              <a:spcAft>
                <a:spcPts val="0"/>
              </a:spcAft>
              <a:buClr>
                <a:schemeClr val="dk1"/>
              </a:buClr>
              <a:buSzPts val="2400"/>
              <a:buFont typeface="Arial"/>
              <a:buChar char="•"/>
            </a:pPr>
            <a:r>
              <a:rPr lang="en-US"/>
              <a:t>Harms your body (organ damage)</a:t>
            </a:r>
            <a:endParaRPr/>
          </a:p>
          <a:p>
            <a:pPr indent="-228600" lvl="1" marL="685800" rtl="0" algn="l">
              <a:lnSpc>
                <a:spcPct val="90000"/>
              </a:lnSpc>
              <a:spcBef>
                <a:spcPts val="500"/>
              </a:spcBef>
              <a:spcAft>
                <a:spcPts val="0"/>
              </a:spcAft>
              <a:buClr>
                <a:schemeClr val="dk1"/>
              </a:buClr>
              <a:buSzPts val="2400"/>
              <a:buFont typeface="Arial"/>
              <a:buChar char="•"/>
            </a:pPr>
            <a:r>
              <a:rPr lang="en-US"/>
              <a:t>Nausea, dry mouth, dizziness</a:t>
            </a:r>
            <a:r>
              <a:rPr lang="en-US"/>
              <a:t>, coughing/wheezing, worsens/trigger asthma</a:t>
            </a:r>
            <a:endParaRPr/>
          </a:p>
          <a:p>
            <a:pPr indent="-228600" lvl="1" marL="685800" rtl="0" algn="l">
              <a:lnSpc>
                <a:spcPct val="90000"/>
              </a:lnSpc>
              <a:spcBef>
                <a:spcPts val="500"/>
              </a:spcBef>
              <a:spcAft>
                <a:spcPts val="0"/>
              </a:spcAft>
              <a:buClr>
                <a:schemeClr val="dk1"/>
              </a:buClr>
              <a:buSzPts val="2400"/>
              <a:buFont typeface="Arial"/>
              <a:buChar char="•"/>
            </a:pPr>
            <a:r>
              <a:rPr lang="en-US"/>
              <a:t>Ingesting e-liquid can be FATAL </a:t>
            </a:r>
            <a:endParaRPr/>
          </a:p>
          <a:p>
            <a:pPr indent="0" lvl="1" marL="457200" rtl="0" algn="l">
              <a:lnSpc>
                <a:spcPct val="90000"/>
              </a:lnSpc>
              <a:spcBef>
                <a:spcPts val="500"/>
              </a:spcBef>
              <a:spcAft>
                <a:spcPts val="0"/>
              </a:spcAft>
              <a:buClr>
                <a:schemeClr val="dk1"/>
              </a:buClr>
              <a:buSzPts val="2400"/>
              <a:buFont typeface="Arial"/>
              <a:buNone/>
            </a:pPr>
            <a:r>
              <a:t/>
            </a:r>
            <a:endParaRPr/>
          </a:p>
          <a:p>
            <a:pPr indent="-76200" lvl="1" marL="685800" rtl="0" algn="l">
              <a:lnSpc>
                <a:spcPct val="90000"/>
              </a:lnSpc>
              <a:spcBef>
                <a:spcPts val="500"/>
              </a:spcBef>
              <a:spcAft>
                <a:spcPts val="0"/>
              </a:spcAft>
              <a:buClr>
                <a:schemeClr val="dk1"/>
              </a:buClr>
              <a:buSzPts val="2400"/>
              <a:buFont typeface="Arial"/>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6"/>
          <p:cNvSpPr txBox="1"/>
          <p:nvPr>
            <p:ph type="title"/>
          </p:nvPr>
        </p:nvSpPr>
        <p:spPr>
          <a:xfrm>
            <a:off x="362607" y="11741"/>
            <a:ext cx="65742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b="1" lang="en-US">
                <a:latin typeface="Arial Narrow"/>
                <a:ea typeface="Arial Narrow"/>
                <a:cs typeface="Arial Narrow"/>
                <a:sym typeface="Arial Narrow"/>
              </a:rPr>
              <a:t>WHAT NEW INFORMATION HAVE YOU GAINED?</a:t>
            </a:r>
            <a:endParaRPr>
              <a:latin typeface="Arial Narrow"/>
              <a:ea typeface="Arial Narrow"/>
              <a:cs typeface="Arial Narrow"/>
              <a:sym typeface="Arial Narrow"/>
            </a:endParaRPr>
          </a:p>
        </p:txBody>
      </p:sp>
      <p:pic>
        <p:nvPicPr>
          <p:cNvPr id="298" name="Google Shape;298;p36"/>
          <p:cNvPicPr preferRelativeResize="0"/>
          <p:nvPr/>
        </p:nvPicPr>
        <p:blipFill>
          <a:blip r:embed="rId3">
            <a:alphaModFix/>
          </a:blip>
          <a:stretch>
            <a:fillRect/>
          </a:stretch>
        </p:blipFill>
        <p:spPr>
          <a:xfrm>
            <a:off x="1327825" y="1688050"/>
            <a:ext cx="6488352" cy="43255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9"/>
          <p:cNvSpPr txBox="1"/>
          <p:nvPr>
            <p:ph type="title"/>
          </p:nvPr>
        </p:nvSpPr>
        <p:spPr>
          <a:xfrm>
            <a:off x="348075" y="212632"/>
            <a:ext cx="7072500" cy="78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 IS CATCH MY BREATH?</a:t>
            </a:r>
            <a:endParaRPr/>
          </a:p>
        </p:txBody>
      </p:sp>
      <p:sp>
        <p:nvSpPr>
          <p:cNvPr id="169" name="Google Shape;169;p19"/>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228600" lvl="0" marL="228600" rtl="0" algn="l">
              <a:spcBef>
                <a:spcPts val="0"/>
              </a:spcBef>
              <a:spcAft>
                <a:spcPts val="0"/>
              </a:spcAft>
              <a:buSzPts val="2800"/>
              <a:buChar char="•"/>
            </a:pPr>
            <a:r>
              <a:rPr lang="en-US"/>
              <a:t>Four 35-minute sessions that will give you crucial information about E-cigarettes so that you can make your own informed choices. </a:t>
            </a:r>
            <a:endParaRPr/>
          </a:p>
          <a:p>
            <a:pPr indent="-228600" lvl="1" marL="685800" rtl="0" algn="l">
              <a:spcBef>
                <a:spcPts val="500"/>
              </a:spcBef>
              <a:spcAft>
                <a:spcPts val="0"/>
              </a:spcAft>
              <a:buSzPts val="2400"/>
              <a:buChar char="•"/>
            </a:pPr>
            <a:r>
              <a:rPr lang="en-US"/>
              <a:t>Peer Group Facilitators will lead you in </a:t>
            </a:r>
            <a:br>
              <a:rPr lang="en-US"/>
            </a:br>
            <a:r>
              <a:rPr lang="en-US"/>
              <a:t>activities where you will:</a:t>
            </a:r>
            <a:endParaRPr/>
          </a:p>
          <a:p>
            <a:pPr indent="-228600" lvl="2" marL="1143000" rtl="0" algn="l">
              <a:spcBef>
                <a:spcPts val="500"/>
              </a:spcBef>
              <a:spcAft>
                <a:spcPts val="0"/>
              </a:spcAft>
              <a:buSzPts val="2000"/>
              <a:buChar char="•"/>
            </a:pPr>
            <a:r>
              <a:rPr lang="en-US"/>
              <a:t>Identify the health hazards of E-cigarettes.</a:t>
            </a:r>
            <a:endParaRPr/>
          </a:p>
          <a:p>
            <a:pPr indent="-228600" lvl="2" marL="1143000" rtl="0" algn="l">
              <a:spcBef>
                <a:spcPts val="500"/>
              </a:spcBef>
              <a:spcAft>
                <a:spcPts val="0"/>
              </a:spcAft>
              <a:buSzPts val="2000"/>
              <a:buChar char="•"/>
            </a:pPr>
            <a:r>
              <a:rPr lang="en-US"/>
              <a:t>Discuss why people begin using E-cigarettes.</a:t>
            </a:r>
            <a:endParaRPr/>
          </a:p>
          <a:p>
            <a:pPr indent="-228600" lvl="2" marL="1143000" rtl="0" algn="l">
              <a:spcBef>
                <a:spcPts val="500"/>
              </a:spcBef>
              <a:spcAft>
                <a:spcPts val="0"/>
              </a:spcAft>
              <a:buSzPts val="2000"/>
              <a:buChar char="•"/>
            </a:pPr>
            <a:r>
              <a:rPr lang="en-US"/>
              <a:t>Determine positive alternatives to using E-cigarettes.</a:t>
            </a:r>
            <a:endParaRPr/>
          </a:p>
          <a:p>
            <a:pPr indent="-228600" lvl="2" marL="1143000" rtl="0" algn="l">
              <a:spcBef>
                <a:spcPts val="500"/>
              </a:spcBef>
              <a:spcAft>
                <a:spcPts val="0"/>
              </a:spcAft>
              <a:buSzPts val="2000"/>
              <a:buChar char="•"/>
            </a:pPr>
            <a:r>
              <a:rPr lang="en-US"/>
              <a:t>Recognize the advertising methods the industry </a:t>
            </a:r>
            <a:br>
              <a:rPr lang="en-US"/>
            </a:br>
            <a:r>
              <a:rPr lang="en-US"/>
              <a:t>uses to make you want to try E-cigarettes.</a:t>
            </a:r>
            <a:endParaRPr/>
          </a:p>
          <a:p>
            <a:pPr indent="-228600" lvl="2" marL="1143000" rtl="0" algn="l">
              <a:spcBef>
                <a:spcPts val="500"/>
              </a:spcBef>
              <a:spcAft>
                <a:spcPts val="0"/>
              </a:spcAft>
              <a:buSzPts val="2000"/>
              <a:buChar char="•"/>
            </a:pPr>
            <a:r>
              <a:rPr lang="en-US"/>
              <a:t>Practice ways to resist pressure to use E-cigarettes.</a:t>
            </a:r>
            <a:endParaRPr/>
          </a:p>
          <a:p>
            <a:pPr indent="-228600" lvl="2" marL="1143000" rtl="0" algn="l">
              <a:spcBef>
                <a:spcPts val="500"/>
              </a:spcBef>
              <a:spcAft>
                <a:spcPts val="0"/>
              </a:spcAft>
              <a:buSzPts val="2000"/>
              <a:buChar char="•"/>
            </a:pPr>
            <a:r>
              <a:rPr lang="en-US"/>
              <a:t>Make your own slogan and warning label for E-cigarettes.</a:t>
            </a:r>
            <a:endParaRPr/>
          </a:p>
          <a:p>
            <a:pPr indent="0" lvl="2" marL="914400" rtl="0" algn="l">
              <a:spcBef>
                <a:spcPts val="500"/>
              </a:spcBef>
              <a:spcAft>
                <a:spcPts val="0"/>
              </a:spcAft>
              <a:buClr>
                <a:srgbClr val="065DA3"/>
              </a:buClr>
              <a:buSzPts val="2000"/>
              <a:buFont typeface="Arial"/>
              <a:buNone/>
            </a:pPr>
            <a:r>
              <a:t/>
            </a:r>
            <a:endParaRPr/>
          </a:p>
          <a:p>
            <a:pPr indent="0" lvl="0" marL="0" rtl="0" algn="l">
              <a:spcBef>
                <a:spcPts val="10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0"/>
          <p:cNvSpPr txBox="1"/>
          <p:nvPr>
            <p:ph type="title"/>
          </p:nvPr>
        </p:nvSpPr>
        <p:spPr>
          <a:xfrm>
            <a:off x="348075" y="212632"/>
            <a:ext cx="7072500" cy="78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100"/>
              <a:t>LESS HARM </a:t>
            </a:r>
            <a:r>
              <a:rPr lang="en-US" sz="4000">
                <a:solidFill>
                  <a:srgbClr val="FF0000"/>
                </a:solidFill>
              </a:rPr>
              <a:t>≠ </a:t>
            </a:r>
            <a:r>
              <a:rPr lang="en-US" sz="3100"/>
              <a:t>HARMLESS </a:t>
            </a:r>
            <a:endParaRPr/>
          </a:p>
        </p:txBody>
      </p:sp>
      <p:sp>
        <p:nvSpPr>
          <p:cNvPr id="176" name="Google Shape;176;p20"/>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228600" lvl="0" marL="228600" rtl="0" algn="l">
              <a:spcBef>
                <a:spcPts val="0"/>
              </a:spcBef>
              <a:spcAft>
                <a:spcPts val="0"/>
              </a:spcAft>
              <a:buSzPts val="2800"/>
              <a:buChar char="•"/>
            </a:pPr>
            <a:r>
              <a:rPr lang="en-US"/>
              <a:t>Cigarettes and other tobacco products can cause cancer and heart disease, and eventually can</a:t>
            </a:r>
            <a:r>
              <a:rPr lang="en-US"/>
              <a:t> </a:t>
            </a:r>
            <a:r>
              <a:rPr lang="en-US" u="sng">
                <a:solidFill>
                  <a:srgbClr val="FF0000"/>
                </a:solidFill>
              </a:rPr>
              <a:t>kill </a:t>
            </a:r>
            <a:r>
              <a:rPr lang="en-US" u="sng">
                <a:solidFill>
                  <a:srgbClr val="FF0000"/>
                </a:solidFill>
              </a:rPr>
              <a:t>you</a:t>
            </a:r>
            <a:endParaRPr/>
          </a:p>
          <a:p>
            <a:pPr indent="-228600" lvl="0" marL="228600" rtl="0" algn="l">
              <a:spcBef>
                <a:spcPts val="0"/>
              </a:spcBef>
              <a:spcAft>
                <a:spcPts val="0"/>
              </a:spcAft>
              <a:buSzPts val="2800"/>
              <a:buChar char="•"/>
            </a:pPr>
            <a:r>
              <a:rPr lang="en-US"/>
              <a:t>Although e-cigarettes have fewer toxic chemicals than cigarettes, </a:t>
            </a:r>
            <a:r>
              <a:rPr lang="en-US" u="sng">
                <a:solidFill>
                  <a:srgbClr val="FF0000"/>
                </a:solidFill>
              </a:rPr>
              <a:t>they are still harmful!</a:t>
            </a:r>
            <a:endParaRPr u="sng">
              <a:solidFill>
                <a:srgbClr val="FF0000"/>
              </a:solidFill>
            </a:endParaRPr>
          </a:p>
          <a:p>
            <a:pPr indent="0" lvl="0" marL="0" rtl="0" algn="l">
              <a:spcBef>
                <a:spcPts val="1000"/>
              </a:spcBef>
              <a:spcAft>
                <a:spcPts val="0"/>
              </a:spcAft>
              <a:buClr>
                <a:srgbClr val="065DA3"/>
              </a:buClr>
              <a:buSzPts val="2800"/>
              <a:buFont typeface="Arial"/>
              <a:buNone/>
            </a:pPr>
            <a:r>
              <a:t/>
            </a:r>
            <a:endParaRPr/>
          </a:p>
          <a:p>
            <a:pPr indent="0" lvl="0" marL="0" rtl="0" algn="l">
              <a:spcBef>
                <a:spcPts val="1000"/>
              </a:spcBef>
              <a:spcAft>
                <a:spcPts val="0"/>
              </a:spcAft>
              <a:buNone/>
            </a:pPr>
            <a:r>
              <a:t/>
            </a:r>
            <a:endParaRPr/>
          </a:p>
        </p:txBody>
      </p:sp>
      <p:pic>
        <p:nvPicPr>
          <p:cNvPr id="177" name="Google Shape;177;p20"/>
          <p:cNvPicPr preferRelativeResize="0"/>
          <p:nvPr/>
        </p:nvPicPr>
        <p:blipFill>
          <a:blip r:embed="rId3">
            <a:alphaModFix/>
          </a:blip>
          <a:stretch>
            <a:fillRect/>
          </a:stretch>
        </p:blipFill>
        <p:spPr>
          <a:xfrm>
            <a:off x="2237101" y="3734250"/>
            <a:ext cx="4488073" cy="20995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1"/>
          <p:cNvSpPr txBox="1"/>
          <p:nvPr/>
        </p:nvSpPr>
        <p:spPr>
          <a:xfrm>
            <a:off x="157656" y="25064"/>
            <a:ext cx="69159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200"/>
              <a:buFont typeface="Arial Narrow"/>
              <a:buNone/>
            </a:pPr>
            <a:r>
              <a:rPr b="1" i="0" lang="en-US" sz="3200" cap="none">
                <a:solidFill>
                  <a:schemeClr val="lt1"/>
                </a:solidFill>
                <a:latin typeface="Arial Narrow"/>
                <a:ea typeface="Arial Narrow"/>
                <a:cs typeface="Arial Narrow"/>
                <a:sym typeface="Arial Narrow"/>
              </a:rPr>
              <a:t>WHAT HAVE YOU HEARD, SEEN, OR THOUGHT ABOUT E-CIGARETTES? </a:t>
            </a:r>
            <a:endParaRPr/>
          </a:p>
        </p:txBody>
      </p:sp>
      <p:sp>
        <p:nvSpPr>
          <p:cNvPr id="184" name="Google Shape;184;p21"/>
          <p:cNvSpPr txBox="1"/>
          <p:nvPr>
            <p:ph idx="1" type="body"/>
          </p:nvPr>
        </p:nvSpPr>
        <p:spPr>
          <a:xfrm>
            <a:off x="457200" y="1252728"/>
            <a:ext cx="8540400" cy="4745700"/>
          </a:xfrm>
          <a:prstGeom prst="rect">
            <a:avLst/>
          </a:prstGeom>
          <a:noFill/>
          <a:ln>
            <a:noFill/>
          </a:ln>
        </p:spPr>
        <p:txBody>
          <a:bodyPr anchorCtr="0" anchor="t" bIns="45700" lIns="91425" spcFirstLastPara="1" rIns="91425" wrap="square" tIns="45700">
            <a:noAutofit/>
          </a:bodyPr>
          <a:lstStyle/>
          <a:p>
            <a:pPr indent="-228600" lvl="2" marL="228600" rtl="0" algn="l">
              <a:lnSpc>
                <a:spcPct val="100000"/>
              </a:lnSpc>
              <a:spcBef>
                <a:spcPts val="0"/>
              </a:spcBef>
              <a:spcAft>
                <a:spcPts val="0"/>
              </a:spcAft>
              <a:buClr>
                <a:srgbClr val="065DA3"/>
              </a:buClr>
              <a:buSzPts val="2800"/>
              <a:buFont typeface="Arial"/>
              <a:buChar char="•"/>
            </a:pPr>
            <a:r>
              <a:rPr b="1" lang="en-US" sz="2800"/>
              <a:t>Record your response to the question </a:t>
            </a:r>
            <a:br>
              <a:rPr b="1" lang="en-US" sz="2800"/>
            </a:br>
            <a:r>
              <a:rPr b="1" lang="en-US" sz="2800"/>
              <a:t>above on your index card or paper.</a:t>
            </a:r>
            <a:endParaRPr/>
          </a:p>
        </p:txBody>
      </p:sp>
      <p:pic>
        <p:nvPicPr>
          <p:cNvPr descr="C:\Users\aconklin\AppData\Local\Microsoft\Windows\Temporary Internet Files\Content.IE5\ESF85B0J\index-card[1].png" id="185" name="Google Shape;185;p21"/>
          <p:cNvPicPr preferRelativeResize="0"/>
          <p:nvPr/>
        </p:nvPicPr>
        <p:blipFill rotWithShape="1">
          <a:blip r:embed="rId3">
            <a:alphaModFix/>
          </a:blip>
          <a:srcRect b="0" l="0" r="0" t="0"/>
          <a:stretch/>
        </p:blipFill>
        <p:spPr>
          <a:xfrm>
            <a:off x="2501834" y="2744908"/>
            <a:ext cx="4140332" cy="2484200"/>
          </a:xfrm>
          <a:prstGeom prst="rect">
            <a:avLst/>
          </a:prstGeom>
          <a:noFill/>
          <a:ln cap="flat" cmpd="sng" w="9525">
            <a:solidFill>
              <a:srgbClr val="002060"/>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2"/>
          <p:cNvSpPr txBox="1"/>
          <p:nvPr>
            <p:ph idx="2" type="title"/>
          </p:nvPr>
        </p:nvSpPr>
        <p:spPr>
          <a:xfrm>
            <a:off x="181300" y="118250"/>
            <a:ext cx="6936900" cy="96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lt1"/>
                </a:solidFill>
                <a:latin typeface="Arial Narrow"/>
                <a:ea typeface="Arial Narrow"/>
                <a:cs typeface="Arial Narrow"/>
                <a:sym typeface="Arial Narrow"/>
              </a:rPr>
              <a:t>E-CIGARETTES ARE NICOTINE DELIVERY SYSTEMS</a:t>
            </a:r>
            <a:endParaRPr/>
          </a:p>
        </p:txBody>
      </p:sp>
      <p:pic>
        <p:nvPicPr>
          <p:cNvPr descr="Uncover the real story about the science of addiction from a former tobacco scientist, Dr. Victor DeNoble, as he breaks down what happens to your body when you use an e-cigarette. The DeNoble Files are an inside look into how tobacco addiction changes your brain, and what happens every time you smoke a cigarette. &#10;&#10;In the last several years, electronic cigarettes have gained popularity, especially among youth, as a “safe” alternative to traditional cigarettes. A recent report from the CDC showed that while youth smoking rates are decreasing nationwide and in Arizona, there has been a significant rise in the use of e-cigarettes. The report showed that the rise in use of e-cigarettes is directly proportional to the advertising of these products to youth.&#10; &#10;E-cigarettes are marketed as a “safer” alternative to traditional cigarettes because they’re advertised as a water vapor based product that comes in several flavors, where you can control the amount of nicotine you inhale. But none of this is true. The “vape” is actually an aerosol made of dangerous chemicals that are masked with artificial flavors. In most cases the levels of nicotine in e-cigarettes can be dramatically higher than a traditional cigarette. Nicotine is a highly addictive and dangerous substance, and there is no safe level for youth.&#10;&#10;Dr. DeNoble’s story will blow your mind. He was hired by Phillip Morris in 1980 to develop a “safer” cigarette yet, after finding a substitute for nicotine (the addictive part of cigarettes), he was fired. And silenced. That is, until he testified before Congress and started a tobacco revolution. Now, he’s the subject of the documentary Addiction Incorporated and the narrator of The DeNoble Files to reveal every secret about the science of addiction.&#10;&#10;The DeNoble Files:  https://youtube.com/playlist?list=PLeL9ROmy1WLSIfA5-Njp_TKwz1vZpaRcP" id="192" name="Google Shape;192;p22" title="The DeNoble Files: e-Cigarettes">
            <a:hlinkClick r:id="rId3"/>
          </p:cNvPr>
          <p:cNvPicPr preferRelativeResize="0"/>
          <p:nvPr/>
        </p:nvPicPr>
        <p:blipFill>
          <a:blip r:embed="rId4">
            <a:alphaModFix/>
          </a:blip>
          <a:stretch>
            <a:fillRect/>
          </a:stretch>
        </p:blipFill>
        <p:spPr>
          <a:xfrm>
            <a:off x="1366825" y="1445325"/>
            <a:ext cx="6410350" cy="4807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3"/>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JUUL: STILL AN E-CIGARETTE</a:t>
            </a:r>
            <a:endParaRPr/>
          </a:p>
        </p:txBody>
      </p:sp>
      <p:sp>
        <p:nvSpPr>
          <p:cNvPr id="199" name="Google Shape;199;p23"/>
          <p:cNvSpPr txBox="1"/>
          <p:nvPr>
            <p:ph idx="1" type="body"/>
          </p:nvPr>
        </p:nvSpPr>
        <p:spPr>
          <a:xfrm>
            <a:off x="348076" y="1436914"/>
            <a:ext cx="3475800" cy="4876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65DA3"/>
              </a:buClr>
              <a:buSzPts val="2590"/>
              <a:buFont typeface="Arial"/>
              <a:buChar char="•"/>
            </a:pPr>
            <a:r>
              <a:rPr lang="en-US" sz="2590"/>
              <a:t>Just like other e-cigarettes, JUULing involves inhaling dangerous chemicals.</a:t>
            </a:r>
            <a:endParaRPr/>
          </a:p>
          <a:p>
            <a:pPr indent="-228600" lvl="0" marL="228600" rtl="0" algn="l">
              <a:lnSpc>
                <a:spcPct val="90000"/>
              </a:lnSpc>
              <a:spcBef>
                <a:spcPts val="1000"/>
              </a:spcBef>
              <a:spcAft>
                <a:spcPts val="0"/>
              </a:spcAft>
              <a:buClr>
                <a:srgbClr val="065DA3"/>
              </a:buClr>
              <a:buSzPts val="2590"/>
              <a:buFont typeface="Arial"/>
              <a:buChar char="•"/>
            </a:pPr>
            <a:r>
              <a:rPr lang="en-US" sz="2590"/>
              <a:t>All JUUL pods contains nicotine. In fact, a single </a:t>
            </a:r>
            <a:r>
              <a:rPr lang="en-US" sz="2590"/>
              <a:t>JUUL pod contains as much nicotine as a </a:t>
            </a:r>
            <a:r>
              <a:rPr lang="en-US" sz="2590"/>
              <a:t>pack of cigarettes (about 200 puffs).</a:t>
            </a:r>
            <a:endParaRPr/>
          </a:p>
        </p:txBody>
      </p:sp>
      <p:pic>
        <p:nvPicPr>
          <p:cNvPr descr="https://lh3.googleusercontent.com/-vazCAp2Zu31gvXUjwkH7F_7AFxN6aXLwPCtKc4_7wNSSZLcUrigbZZm30a0udf7r8BLIilkKesgkrc2iyu_kRHlL4iGB3Ipn4_FvAe4jV1hEOjl3C5UTOmma_xk080vIQQPWmF1" id="200" name="Google Shape;200;p23"/>
          <p:cNvPicPr preferRelativeResize="0"/>
          <p:nvPr/>
        </p:nvPicPr>
        <p:blipFill rotWithShape="1">
          <a:blip r:embed="rId3">
            <a:alphaModFix/>
          </a:blip>
          <a:srcRect b="24407" l="27101" r="28249" t="21474"/>
          <a:stretch/>
        </p:blipFill>
        <p:spPr>
          <a:xfrm>
            <a:off x="4200173" y="1436914"/>
            <a:ext cx="4690752" cy="45751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4"/>
          <p:cNvSpPr txBox="1"/>
          <p:nvPr>
            <p:ph idx="1" type="body"/>
          </p:nvPr>
        </p:nvSpPr>
        <p:spPr>
          <a:xfrm>
            <a:off x="127050" y="1215026"/>
            <a:ext cx="8540400" cy="3086400"/>
          </a:xfrm>
          <a:prstGeom prst="rect">
            <a:avLst/>
          </a:prstGeom>
          <a:noFill/>
          <a:ln>
            <a:noFill/>
          </a:ln>
        </p:spPr>
        <p:txBody>
          <a:bodyPr anchorCtr="0" anchor="t" bIns="45700" lIns="91425" spcFirstLastPara="1" rIns="91425" wrap="square" tIns="45700">
            <a:noAutofit/>
          </a:bodyPr>
          <a:lstStyle/>
          <a:p>
            <a:pPr indent="-228600" lvl="2" marL="228600" rtl="0" algn="l">
              <a:lnSpc>
                <a:spcPct val="100000"/>
              </a:lnSpc>
              <a:spcBef>
                <a:spcPts val="0"/>
              </a:spcBef>
              <a:spcAft>
                <a:spcPts val="0"/>
              </a:spcAft>
              <a:buClr>
                <a:srgbClr val="065DA3"/>
              </a:buClr>
              <a:buSzPts val="2800"/>
              <a:buFont typeface="Arial"/>
              <a:buChar char="•"/>
            </a:pPr>
            <a:r>
              <a:rPr b="1" lang="en-US" sz="2800"/>
              <a:t>E-cigarette “vapor” is NOT water vapor. It is made up of tiny particles containing </a:t>
            </a:r>
            <a:r>
              <a:rPr b="1" lang="en-US" sz="2800" u="sng"/>
              <a:t>nicotine</a:t>
            </a:r>
            <a:r>
              <a:rPr b="1" lang="en-US" sz="2800"/>
              <a:t> and harmful </a:t>
            </a:r>
            <a:r>
              <a:rPr b="1" lang="en-US" sz="2800" u="sng"/>
              <a:t>toxic</a:t>
            </a:r>
            <a:r>
              <a:rPr b="1" lang="en-US" sz="2800"/>
              <a:t> chemicals.</a:t>
            </a:r>
            <a:endParaRPr/>
          </a:p>
        </p:txBody>
      </p:sp>
      <p:sp>
        <p:nvSpPr>
          <p:cNvPr id="207" name="Google Shape;207;p24"/>
          <p:cNvSpPr txBox="1"/>
          <p:nvPr>
            <p:ph idx="2" type="title"/>
          </p:nvPr>
        </p:nvSpPr>
        <p:spPr>
          <a:xfrm>
            <a:off x="257500" y="118250"/>
            <a:ext cx="6936900" cy="890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trike="sngStrike">
                <a:solidFill>
                  <a:srgbClr val="FF0000"/>
                </a:solidFill>
                <a:latin typeface="Arial Narrow"/>
                <a:ea typeface="Arial Narrow"/>
                <a:cs typeface="Arial Narrow"/>
                <a:sym typeface="Arial Narrow"/>
              </a:rPr>
              <a:t>VAPOR</a:t>
            </a:r>
            <a:r>
              <a:rPr lang="en-US">
                <a:solidFill>
                  <a:schemeClr val="lt1"/>
                </a:solidFill>
                <a:latin typeface="Arial Narrow"/>
                <a:ea typeface="Arial Narrow"/>
                <a:cs typeface="Arial Narrow"/>
                <a:sym typeface="Arial Narrow"/>
              </a:rPr>
              <a:t> </a:t>
            </a:r>
            <a:r>
              <a:rPr lang="en-US">
                <a:solidFill>
                  <a:schemeClr val="lt1"/>
                </a:solidFill>
                <a:latin typeface="Arial Narrow"/>
                <a:ea typeface="Arial Narrow"/>
                <a:cs typeface="Arial Narrow"/>
                <a:sym typeface="Arial Narrow"/>
              </a:rPr>
              <a:t>AEROSOL</a:t>
            </a:r>
            <a:endParaRPr/>
          </a:p>
        </p:txBody>
      </p:sp>
      <p:pic>
        <p:nvPicPr>
          <p:cNvPr id="208" name="Google Shape;208;p24"/>
          <p:cNvPicPr preferRelativeResize="0"/>
          <p:nvPr/>
        </p:nvPicPr>
        <p:blipFill rotWithShape="1">
          <a:blip r:embed="rId3">
            <a:alphaModFix/>
          </a:blip>
          <a:srcRect b="14017" l="28451" r="18545" t="31755"/>
          <a:stretch/>
        </p:blipFill>
        <p:spPr>
          <a:xfrm>
            <a:off x="1621600" y="2800200"/>
            <a:ext cx="5763823" cy="34830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5"/>
          <p:cNvSpPr txBox="1"/>
          <p:nvPr/>
        </p:nvSpPr>
        <p:spPr>
          <a:xfrm>
            <a:off x="457200" y="1252728"/>
            <a:ext cx="8540400" cy="4745700"/>
          </a:xfrm>
          <a:prstGeom prst="rect">
            <a:avLst/>
          </a:prstGeom>
          <a:noFill/>
          <a:ln>
            <a:noFill/>
          </a:ln>
        </p:spPr>
        <p:txBody>
          <a:bodyPr anchorCtr="0" anchor="t" bIns="45700" lIns="91425" spcFirstLastPara="1" rIns="91425" wrap="square" tIns="45700">
            <a:noAutofit/>
          </a:bodyPr>
          <a:lstStyle/>
          <a:p>
            <a:pPr indent="-228600" lvl="2" marL="228600" rtl="0" algn="l">
              <a:spcBef>
                <a:spcPts val="0"/>
              </a:spcBef>
              <a:spcAft>
                <a:spcPts val="0"/>
              </a:spcAft>
              <a:buClr>
                <a:srgbClr val="065DA3"/>
              </a:buClr>
              <a:buSzPts val="2800"/>
              <a:buChar char="•"/>
            </a:pPr>
            <a:r>
              <a:rPr b="1" lang="en-US" sz="2800">
                <a:solidFill>
                  <a:srgbClr val="065DA3"/>
                </a:solidFill>
              </a:rPr>
              <a:t>Nearly </a:t>
            </a:r>
            <a:r>
              <a:rPr b="1" lang="en-US" sz="2800" u="sng">
                <a:solidFill>
                  <a:srgbClr val="065DA3"/>
                </a:solidFill>
              </a:rPr>
              <a:t>ALL</a:t>
            </a:r>
            <a:r>
              <a:rPr b="1" lang="en-US" sz="2800">
                <a:solidFill>
                  <a:srgbClr val="065DA3"/>
                </a:solidFill>
              </a:rPr>
              <a:t> e-cigarettes contain nicotine</a:t>
            </a:r>
            <a:endParaRPr b="1" sz="2800">
              <a:solidFill>
                <a:srgbClr val="065DA3"/>
              </a:solidFill>
            </a:endParaRPr>
          </a:p>
          <a:p>
            <a:pPr indent="-228600" lvl="2" marL="228600" rtl="0" algn="l">
              <a:spcBef>
                <a:spcPts val="0"/>
              </a:spcBef>
              <a:spcAft>
                <a:spcPts val="0"/>
              </a:spcAft>
              <a:buClr>
                <a:srgbClr val="065DA3"/>
              </a:buClr>
              <a:buSzPts val="2800"/>
              <a:buChar char="•"/>
            </a:pPr>
            <a:r>
              <a:rPr b="1" lang="en-US" sz="2800">
                <a:solidFill>
                  <a:srgbClr val="065DA3"/>
                </a:solidFill>
              </a:rPr>
              <a:t>Nicotine causes you to be addicted to e-cigarettes making it really difficult to stop using them</a:t>
            </a:r>
            <a:endParaRPr b="1" sz="2800">
              <a:solidFill>
                <a:srgbClr val="065DA3"/>
              </a:solidFill>
            </a:endParaRPr>
          </a:p>
          <a:p>
            <a:pPr indent="0" lvl="0" marL="1143000" rtl="0" algn="l">
              <a:spcBef>
                <a:spcPts val="0"/>
              </a:spcBef>
              <a:spcAft>
                <a:spcPts val="0"/>
              </a:spcAft>
              <a:buNone/>
            </a:pPr>
            <a:r>
              <a:t/>
            </a:r>
            <a:endParaRPr b="1" sz="2800">
              <a:solidFill>
                <a:srgbClr val="065DA3"/>
              </a:solidFill>
            </a:endParaRPr>
          </a:p>
          <a:p>
            <a:pPr indent="0" lvl="0" marL="685800" rtl="0" algn="l">
              <a:spcBef>
                <a:spcPts val="0"/>
              </a:spcBef>
              <a:spcAft>
                <a:spcPts val="0"/>
              </a:spcAft>
              <a:buNone/>
            </a:pPr>
            <a:r>
              <a:t/>
            </a:r>
            <a:endParaRPr b="1" sz="2800">
              <a:solidFill>
                <a:srgbClr val="065DA3"/>
              </a:solidFill>
            </a:endParaRPr>
          </a:p>
          <a:p>
            <a:pPr indent="0" lvl="0" marL="0" rtl="0" algn="ctr">
              <a:spcBef>
                <a:spcPts val="1000"/>
              </a:spcBef>
              <a:spcAft>
                <a:spcPts val="0"/>
              </a:spcAft>
              <a:buNone/>
            </a:pPr>
            <a:r>
              <a:t/>
            </a:r>
            <a:endParaRPr b="1" sz="2800">
              <a:solidFill>
                <a:srgbClr val="065DA3"/>
              </a:solidFill>
            </a:endParaRPr>
          </a:p>
        </p:txBody>
      </p:sp>
      <p:sp>
        <p:nvSpPr>
          <p:cNvPr id="215" name="Google Shape;215;p25"/>
          <p:cNvSpPr txBox="1"/>
          <p:nvPr/>
        </p:nvSpPr>
        <p:spPr>
          <a:xfrm>
            <a:off x="181300" y="118250"/>
            <a:ext cx="6936900" cy="987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500">
                <a:solidFill>
                  <a:srgbClr val="FFFFFF"/>
                </a:solidFill>
                <a:latin typeface="Arial Narrow"/>
                <a:ea typeface="Arial Narrow"/>
                <a:cs typeface="Arial Narrow"/>
                <a:sym typeface="Arial Narrow"/>
              </a:rPr>
              <a:t>NICOTINE IS HARMFUL</a:t>
            </a:r>
            <a:endParaRPr b="1" sz="3500">
              <a:solidFill>
                <a:srgbClr val="FFFFFF"/>
              </a:solidFill>
              <a:latin typeface="Arial Narrow"/>
              <a:ea typeface="Arial Narrow"/>
              <a:cs typeface="Arial Narrow"/>
              <a:sym typeface="Arial Narrow"/>
            </a:endParaRPr>
          </a:p>
        </p:txBody>
      </p:sp>
      <p:pic>
        <p:nvPicPr>
          <p:cNvPr id="216" name="Google Shape;216;p25"/>
          <p:cNvPicPr preferRelativeResize="0"/>
          <p:nvPr/>
        </p:nvPicPr>
        <p:blipFill>
          <a:blip r:embed="rId3">
            <a:alphaModFix/>
          </a:blip>
          <a:stretch>
            <a:fillRect/>
          </a:stretch>
        </p:blipFill>
        <p:spPr>
          <a:xfrm>
            <a:off x="2664687" y="3041225"/>
            <a:ext cx="3814625" cy="3178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6"/>
          <p:cNvSpPr txBox="1"/>
          <p:nvPr>
            <p:ph idx="3" type="title"/>
          </p:nvPr>
        </p:nvSpPr>
        <p:spPr>
          <a:xfrm>
            <a:off x="181300" y="118250"/>
            <a:ext cx="6936900" cy="8328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SWEET CLOUDS</a:t>
            </a:r>
            <a:endParaRPr/>
          </a:p>
        </p:txBody>
      </p:sp>
      <p:pic>
        <p:nvPicPr>
          <p:cNvPr descr="Fact: 81% of youth who have ever used e-cigs started with flavors.&#10;&#10;Learn more at thetruth.com." id="223" name="Google Shape;223;p26" title="Sweet Clouds | Vaping | truth | :30 sec">
            <a:hlinkClick r:id="rId3"/>
          </p:cNvPr>
          <p:cNvPicPr preferRelativeResize="0"/>
          <p:nvPr/>
        </p:nvPicPr>
        <p:blipFill>
          <a:blip r:embed="rId4">
            <a:alphaModFix/>
          </a:blip>
          <a:stretch>
            <a:fillRect/>
          </a:stretch>
        </p:blipFill>
        <p:spPr>
          <a:xfrm>
            <a:off x="2047938" y="1925175"/>
            <a:ext cx="5048125" cy="3786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