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3" r:id="rId5"/>
    <p:sldMasterId id="214748366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6858000" cx="9144000"/>
  <p:notesSz cx="6858000" cy="9144000"/>
  <p:embeddedFontLst>
    <p:embeddedFont>
      <p:font typeface="Arial Narrow"/>
      <p:regular r:id="rId26"/>
      <p:bold r:id="rId27"/>
      <p:italic r:id="rId28"/>
      <p:boldItalic r:id="rId29"/>
    </p:embeddedFont>
    <p:embeddedFont>
      <p:font typeface="Montserra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CDA7DB13-286D-42A6-952E-E0D46C4CE506}">
  <a:tblStyle styleId="{CDA7DB13-286D-42A6-952E-E0D46C4CE50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208"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ArialNarrow-regular.fntdata"/><Relationship Id="rId25" Type="http://schemas.openxmlformats.org/officeDocument/2006/relationships/slide" Target="slides/slide18.xml"/><Relationship Id="rId28" Type="http://schemas.openxmlformats.org/officeDocument/2006/relationships/font" Target="fonts/ArialNarrow-italic.fntdata"/><Relationship Id="rId27" Type="http://schemas.openxmlformats.org/officeDocument/2006/relationships/font" Target="fonts/ArialNarrow-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ArialNarrow-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4.xml"/><Relationship Id="rId33" Type="http://schemas.openxmlformats.org/officeDocument/2006/relationships/font" Target="fonts/Montserrat-boldItalic.fntdata"/><Relationship Id="rId10" Type="http://schemas.openxmlformats.org/officeDocument/2006/relationships/slide" Target="slides/slide3.xml"/><Relationship Id="rId32" Type="http://schemas.openxmlformats.org/officeDocument/2006/relationships/font" Target="fonts/Montserrat-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BqQaJaeMII"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xQy9xKeow2k"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5a6d4002a8_1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a6d4002a8_1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6" name="Google Shape;156;g5a6d4002a8_1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5938dfab56_0_3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5938dfab56_0_3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Arial"/>
                <a:ea typeface="Arial"/>
                <a:cs typeface="Arial"/>
                <a:sym typeface="Arial"/>
              </a:rPr>
              <a:t>Reveal </a:t>
            </a:r>
            <a:r>
              <a:rPr b="1" lang="en-US">
                <a:latin typeface="Arial"/>
                <a:ea typeface="Arial"/>
                <a:cs typeface="Arial"/>
                <a:sym typeface="Arial"/>
              </a:rPr>
              <a:t>the actual addictive potential of nicotine is much higher than </a:t>
            </a:r>
            <a:r>
              <a:rPr b="1" lang="en-US">
                <a:latin typeface="Arial"/>
                <a:ea typeface="Arial"/>
                <a:cs typeface="Arial"/>
                <a:sym typeface="Arial"/>
              </a:rPr>
              <a:t>caffeine</a:t>
            </a:r>
            <a:r>
              <a:rPr b="1" lang="en-US">
                <a:latin typeface="Arial"/>
                <a:ea typeface="Arial"/>
                <a:cs typeface="Arial"/>
                <a:sym typeface="Arial"/>
              </a:rPr>
              <a:t>, alcohol, and cocaine.</a:t>
            </a:r>
            <a:endParaRPr b="1">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1">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1" lang="en-US">
                <a:solidFill>
                  <a:schemeClr val="dk1"/>
                </a:solidFill>
                <a:latin typeface="Arial"/>
                <a:ea typeface="Arial"/>
                <a:cs typeface="Arial"/>
                <a:sym typeface="Arial"/>
              </a:rPr>
              <a:t>Explain:</a:t>
            </a:r>
            <a:r>
              <a:rPr b="1" lang="en-US">
                <a:latin typeface="Arial"/>
                <a:ea typeface="Arial"/>
                <a:cs typeface="Arial"/>
                <a:sym typeface="Arial"/>
              </a:rPr>
              <a:t> This graph shows a list of various addictive substances (nicotine included) and their different degrees of addiction</a:t>
            </a:r>
            <a:r>
              <a:rPr lang="en-US">
                <a:solidFill>
                  <a:schemeClr val="dk1"/>
                </a:solidFill>
                <a:latin typeface="Arial"/>
                <a:ea typeface="Arial"/>
                <a:cs typeface="Arial"/>
                <a:sym typeface="Arial"/>
              </a:rPr>
              <a:t>. </a:t>
            </a:r>
            <a:r>
              <a:rPr lang="en-US">
                <a:latin typeface="Arial"/>
                <a:ea typeface="Arial"/>
                <a:cs typeface="Arial"/>
                <a:sym typeface="Arial"/>
              </a:rPr>
              <a:t>The vertical axis (y-axis) shows the dependence level, while the horizontal (x-axis) shows the amount of the substance that can cause harm to the body. A relatively small amount of nicotine (0.02) is enough to not only cause harm to the body but get you addicted as well, leading to long term irreversible damage to the body!</a:t>
            </a:r>
            <a:endParaRPr>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lang="en-US">
                <a:latin typeface="Arial"/>
                <a:ea typeface="Arial"/>
                <a:cs typeface="Arial"/>
                <a:sym typeface="Arial"/>
              </a:rPr>
              <a:t>Also you can see from the graph, nicotine HAS A HIGH LEVEL OF ADDICTION!  THe only substance more addictive than nicotine is HEROIN!</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31" name="Google Shape;231;g5938dfab56_0_3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5938dfab56_0_2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5938dfab56_0_2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Work Time </a:t>
            </a:r>
            <a:r>
              <a:rPr lang="en-US">
                <a:latin typeface="Arial"/>
                <a:ea typeface="Arial"/>
                <a:cs typeface="Arial"/>
                <a:sym typeface="Arial"/>
              </a:rPr>
              <a:t>20-25 minutes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a:t>
            </a:r>
            <a:r>
              <a:rPr lang="en-US">
                <a:latin typeface="Arial"/>
                <a:ea typeface="Arial"/>
                <a:cs typeface="Arial"/>
                <a:sym typeface="Arial"/>
              </a:rPr>
              <a:t> the students to assemble into their peer-facilitated groups.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SzPts val="1400"/>
              <a:buFont typeface="Arial"/>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Self-management - impulse  control, stress management, self-discipline</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Relationship skills - communication, social engagement, relationship-building</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41" name="Google Shape;241;g5938dfab56_0_2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5938dfab56_0_3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5938dfab56_0_3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lang="en-US" u="sng">
                <a:latin typeface="Arial"/>
                <a:ea typeface="Arial"/>
                <a:cs typeface="Arial"/>
                <a:sym typeface="Arial"/>
              </a:rPr>
              <a:t>Activity 1: Reasons Why Young People Experiment with E-cigarettes and Positive Alternatives</a:t>
            </a:r>
            <a:r>
              <a:rPr lang="en-US">
                <a:latin typeface="Arial"/>
                <a:ea typeface="Arial"/>
                <a:cs typeface="Arial"/>
                <a:sym typeface="Arial"/>
              </a:rPr>
              <a:t> (10 min.)</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Distribute </a:t>
            </a:r>
            <a:r>
              <a:rPr lang="en-US">
                <a:latin typeface="Arial"/>
                <a:ea typeface="Arial"/>
                <a:cs typeface="Arial"/>
                <a:sym typeface="Arial"/>
              </a:rPr>
              <a:t>an index card or cut up paper square to each student.</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a:t>
            </a:r>
            <a:r>
              <a:rPr lang="en-US">
                <a:latin typeface="Arial"/>
                <a:ea typeface="Arial"/>
                <a:cs typeface="Arial"/>
                <a:sym typeface="Arial"/>
              </a:rPr>
              <a:t> students to independently record responses to the following question on the front side of their index card: </a:t>
            </a:r>
            <a:r>
              <a:rPr b="1" lang="en-US">
                <a:latin typeface="Arial"/>
                <a:ea typeface="Arial"/>
                <a:cs typeface="Arial"/>
                <a:sym typeface="Arial"/>
              </a:rPr>
              <a:t>Why might young people experiment with E-cigarettes?</a:t>
            </a:r>
            <a:r>
              <a:rPr lang="en-US">
                <a:latin typeface="Arial"/>
                <a:ea typeface="Arial"/>
                <a:cs typeface="Arial"/>
                <a:sym typeface="Arial"/>
              </a:rPr>
              <a:t> On the back side, record responses to the following question: </a:t>
            </a:r>
            <a:r>
              <a:rPr b="1" lang="en-US">
                <a:latin typeface="Arial"/>
                <a:ea typeface="Arial"/>
                <a:cs typeface="Arial"/>
                <a:sym typeface="Arial"/>
              </a:rPr>
              <a:t>What are some positive things young people can do instead of using E-cigarettes?</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 </a:t>
            </a:r>
            <a:r>
              <a:rPr lang="en-US">
                <a:latin typeface="Arial"/>
                <a:ea typeface="Arial"/>
                <a:cs typeface="Arial"/>
                <a:sym typeface="Arial"/>
              </a:rPr>
              <a:t>Peer Group Facilitators to collect the index cards and read the reasons for use and positive alternatives aloud to their group</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 </a:t>
            </a:r>
            <a:r>
              <a:rPr lang="en-US">
                <a:latin typeface="Arial"/>
                <a:ea typeface="Arial"/>
                <a:cs typeface="Arial"/>
                <a:sym typeface="Arial"/>
              </a:rPr>
              <a:t>Peer group facilitators to share 2-3 of the reasons for use and positive alternatives with the whole class.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SzPts val="1400"/>
              <a:buFont typeface="Arial"/>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Self-management - impulse  control, stress management, self-discipline</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Relationship skills - communication, social engagement, relationship-building</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None/>
            </a:pPr>
            <a:r>
              <a:t/>
            </a:r>
            <a:endParaRPr u="sng">
              <a:latin typeface="Arial"/>
              <a:ea typeface="Arial"/>
              <a:cs typeface="Arial"/>
              <a:sym typeface="Arial"/>
            </a:endParaRPr>
          </a:p>
        </p:txBody>
      </p:sp>
      <p:sp>
        <p:nvSpPr>
          <p:cNvPr id="248" name="Google Shape;248;g5938dfab56_0_3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5bd6f489d3_0_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5bd6f489d3_0_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Read: </a:t>
            </a:r>
            <a:r>
              <a:rPr lang="en-US">
                <a:latin typeface="Arial"/>
                <a:ea typeface="Arial"/>
                <a:cs typeface="Arial"/>
                <a:sym typeface="Arial"/>
              </a:rPr>
              <a:t>Example reasons for use and positive alternatives to the class</a:t>
            </a:r>
            <a:r>
              <a:rPr b="1" lang="en-US">
                <a:latin typeface="Arial"/>
                <a:ea typeface="Arial"/>
                <a:cs typeface="Arial"/>
                <a:sym typeface="Arial"/>
              </a:rPr>
              <a:t>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Data source: </a:t>
            </a:r>
            <a:r>
              <a:rPr lang="en-US">
                <a:latin typeface="Arial"/>
                <a:ea typeface="Arial"/>
                <a:cs typeface="Arial"/>
                <a:sym typeface="Arial"/>
              </a:rPr>
              <a:t>2018</a:t>
            </a:r>
            <a:r>
              <a:rPr b="1" lang="en-US">
                <a:latin typeface="Arial"/>
                <a:ea typeface="Arial"/>
                <a:cs typeface="Arial"/>
                <a:sym typeface="Arial"/>
              </a:rPr>
              <a:t> </a:t>
            </a:r>
            <a:r>
              <a:rPr lang="en-US">
                <a:latin typeface="Arial"/>
                <a:ea typeface="Arial"/>
                <a:cs typeface="Arial"/>
                <a:sym typeface="Arial"/>
              </a:rPr>
              <a:t>Morbidity and Mortality Weekly Review (</a:t>
            </a:r>
            <a:r>
              <a:rPr lang="en-US">
                <a:solidFill>
                  <a:srgbClr val="222222"/>
                </a:solidFill>
                <a:highlight>
                  <a:srgbClr val="FFFFFF"/>
                </a:highlight>
                <a:latin typeface="Arial"/>
                <a:ea typeface="Arial"/>
                <a:cs typeface="Arial"/>
                <a:sym typeface="Arial"/>
              </a:rPr>
              <a:t>Tsai, J., Walton, K., Coleman, B. N., Sharapova, S. R., Johnson, S. E., Kennedy, S. M., &amp; Caraballo, R. S. (2018). Reasons for electronic cigarette use among middle and high school students—National Youth Tobacco Survey, United States, 2016. </a:t>
            </a:r>
            <a:r>
              <a:rPr i="1" lang="en-US">
                <a:solidFill>
                  <a:srgbClr val="222222"/>
                </a:solidFill>
                <a:highlight>
                  <a:srgbClr val="FFFFFF"/>
                </a:highlight>
                <a:latin typeface="Arial"/>
                <a:ea typeface="Arial"/>
                <a:cs typeface="Arial"/>
                <a:sym typeface="Arial"/>
              </a:rPr>
              <a:t>Morbidity and Mortality Weekly Report</a:t>
            </a:r>
            <a:r>
              <a:rPr lang="en-US">
                <a:solidFill>
                  <a:srgbClr val="222222"/>
                </a:solidFill>
                <a:highlight>
                  <a:srgbClr val="FFFFFF"/>
                </a:highlight>
                <a:latin typeface="Arial"/>
                <a:ea typeface="Arial"/>
                <a:cs typeface="Arial"/>
                <a:sym typeface="Arial"/>
              </a:rPr>
              <a:t>, </a:t>
            </a:r>
            <a:r>
              <a:rPr i="1" lang="en-US">
                <a:solidFill>
                  <a:srgbClr val="222222"/>
                </a:solidFill>
                <a:highlight>
                  <a:srgbClr val="FFFFFF"/>
                </a:highlight>
                <a:latin typeface="Arial"/>
                <a:ea typeface="Arial"/>
                <a:cs typeface="Arial"/>
                <a:sym typeface="Arial"/>
              </a:rPr>
              <a:t>67</a:t>
            </a:r>
            <a:r>
              <a:rPr lang="en-US">
                <a:solidFill>
                  <a:srgbClr val="222222"/>
                </a:solidFill>
                <a:highlight>
                  <a:srgbClr val="FFFFFF"/>
                </a:highlight>
                <a:latin typeface="Arial"/>
                <a:ea typeface="Arial"/>
                <a:cs typeface="Arial"/>
                <a:sym typeface="Arial"/>
              </a:rPr>
              <a:t>(6), 196.)</a:t>
            </a:r>
            <a:endParaRPr>
              <a:solidFill>
                <a:srgbClr val="222222"/>
              </a:solidFill>
              <a:highlight>
                <a:srgbClr val="FFFFFF"/>
              </a:highlight>
              <a:latin typeface="Arial"/>
              <a:ea typeface="Arial"/>
              <a:cs typeface="Arial"/>
              <a:sym typeface="Arial"/>
            </a:endParaRPr>
          </a:p>
          <a:p>
            <a:pPr indent="0" lvl="0" marL="0" rtl="0" algn="l">
              <a:spcBef>
                <a:spcPts val="360"/>
              </a:spcBef>
              <a:spcAft>
                <a:spcPts val="0"/>
              </a:spcAft>
              <a:buNone/>
            </a:pPr>
            <a:r>
              <a:t/>
            </a:r>
            <a:endParaRPr>
              <a:solidFill>
                <a:srgbClr val="222222"/>
              </a:solidFill>
              <a:highlight>
                <a:srgbClr val="FFFFFF"/>
              </a:highlight>
              <a:latin typeface="Arial"/>
              <a:ea typeface="Arial"/>
              <a:cs typeface="Arial"/>
              <a:sym typeface="Arial"/>
            </a:endParaRPr>
          </a:p>
          <a:p>
            <a:pPr indent="0" lvl="0" marL="0" rtl="0" algn="l">
              <a:spcBef>
                <a:spcPts val="360"/>
              </a:spcBef>
              <a:spcAft>
                <a:spcPts val="0"/>
              </a:spcAft>
              <a:buNone/>
            </a:pPr>
            <a:r>
              <a:rPr lang="en-US">
                <a:solidFill>
                  <a:srgbClr val="222222"/>
                </a:solidFill>
                <a:highlight>
                  <a:srgbClr val="FFFFFF"/>
                </a:highlight>
                <a:latin typeface="Arial"/>
                <a:ea typeface="Arial"/>
                <a:cs typeface="Arial"/>
                <a:sym typeface="Arial"/>
              </a:rPr>
              <a:t>Although e-cigarettes have the potential to benefit adult smokers if used as a complete substitute for combustible tobacco smoking , the use of any form of tobacco by adolescents is considered unsafe.</a:t>
            </a:r>
            <a:endParaRPr>
              <a:solidFill>
                <a:srgbClr val="222222"/>
              </a:solidFill>
              <a:highlight>
                <a:srgbClr val="FFFFFF"/>
              </a:highlight>
              <a:latin typeface="Arial"/>
              <a:ea typeface="Arial"/>
              <a:cs typeface="Arial"/>
              <a:sym typeface="Arial"/>
            </a:endParaRPr>
          </a:p>
          <a:p>
            <a:pPr indent="0" lvl="0" marL="0" rtl="0" algn="l">
              <a:spcBef>
                <a:spcPts val="360"/>
              </a:spcBef>
              <a:spcAft>
                <a:spcPts val="0"/>
              </a:spcAft>
              <a:buNone/>
            </a:pPr>
            <a:r>
              <a:t/>
            </a:r>
            <a:endParaRPr>
              <a:solidFill>
                <a:srgbClr val="222222"/>
              </a:solidFill>
              <a:highlight>
                <a:srgbClr val="FFFFFF"/>
              </a:highlight>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SzPts val="1400"/>
              <a:buFont typeface="Arial"/>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Self-management - impulse  control, stress management, self-discipline</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Relationship skills - communication, social engagement, relationship-building</a:t>
            </a:r>
            <a:endParaRPr>
              <a:solidFill>
                <a:srgbClr val="222222"/>
              </a:solidFill>
              <a:highlight>
                <a:srgbClr val="FFFFFF"/>
              </a:highlight>
              <a:latin typeface="Arial"/>
              <a:ea typeface="Arial"/>
              <a:cs typeface="Arial"/>
              <a:sym typeface="Arial"/>
            </a:endParaRPr>
          </a:p>
          <a:p>
            <a:pPr indent="0" lvl="0" marL="0" rtl="0" algn="l">
              <a:spcBef>
                <a:spcPts val="360"/>
              </a:spcBef>
              <a:spcAft>
                <a:spcPts val="0"/>
              </a:spcAft>
              <a:buNone/>
            </a:pPr>
            <a:r>
              <a:t/>
            </a:r>
            <a:endParaRPr>
              <a:solidFill>
                <a:srgbClr val="222222"/>
              </a:solidFill>
              <a:highlight>
                <a:srgbClr val="FFFFFF"/>
              </a:highlight>
              <a:latin typeface="Arial"/>
              <a:ea typeface="Arial"/>
              <a:cs typeface="Arial"/>
              <a:sym typeface="Arial"/>
            </a:endParaRPr>
          </a:p>
          <a:p>
            <a:pPr indent="0" lvl="0" marL="0" rtl="0" algn="l">
              <a:spcBef>
                <a:spcPts val="360"/>
              </a:spcBef>
              <a:spcAft>
                <a:spcPts val="0"/>
              </a:spcAft>
              <a:buNone/>
            </a:pPr>
            <a:r>
              <a:t/>
            </a:r>
            <a:endParaRPr>
              <a:solidFill>
                <a:srgbClr val="222222"/>
              </a:solidFill>
              <a:highlight>
                <a:srgbClr val="FFFFFF"/>
              </a:highlight>
              <a:latin typeface="Arial"/>
              <a:ea typeface="Arial"/>
              <a:cs typeface="Arial"/>
              <a:sym typeface="Arial"/>
            </a:endParaRPr>
          </a:p>
        </p:txBody>
      </p:sp>
      <p:sp>
        <p:nvSpPr>
          <p:cNvPr id="255" name="Google Shape;255;g5bd6f489d3_0_8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5938dfab56_0_3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5938dfab56_0_3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lang="en-US" u="sng">
                <a:latin typeface="Arial"/>
                <a:ea typeface="Arial"/>
                <a:cs typeface="Arial"/>
                <a:sym typeface="Arial"/>
              </a:rPr>
              <a:t>Activity 2: Refusal Skills</a:t>
            </a:r>
            <a:r>
              <a:rPr lang="en-US">
                <a:latin typeface="Arial"/>
                <a:ea typeface="Arial"/>
                <a:cs typeface="Arial"/>
                <a:sym typeface="Arial"/>
              </a:rPr>
              <a:t> (15 min.)</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a:t>
            </a:r>
            <a:r>
              <a:rPr lang="en-US">
                <a:latin typeface="Arial"/>
                <a:ea typeface="Arial"/>
                <a:cs typeface="Arial"/>
                <a:sym typeface="Arial"/>
              </a:rPr>
              <a:t>: What are some situations and places in which you may be offered an e-cigarette? For example, in the school bathroom, locker room, in class, at at party.</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Record </a:t>
            </a:r>
            <a:r>
              <a:rPr lang="en-US">
                <a:latin typeface="Arial"/>
                <a:ea typeface="Arial"/>
                <a:cs typeface="Arial"/>
                <a:sym typeface="Arial"/>
              </a:rPr>
              <a:t>situations and places on the board or scratch paper.</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a:t>
            </a:r>
            <a:r>
              <a:rPr lang="en-US">
                <a:latin typeface="Arial"/>
                <a:ea typeface="Arial"/>
                <a:cs typeface="Arial"/>
                <a:sym typeface="Arial"/>
              </a:rPr>
              <a:t> With your group, you will brainstorm smart exit strategies/refusals to use when offered an e-cigarette. Record the strategies on scratch paper.</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04800" lvl="0" marL="457200" rtl="0" algn="l">
              <a:lnSpc>
                <a:spcPct val="115000"/>
              </a:lnSpc>
              <a:spcBef>
                <a:spcPts val="400"/>
              </a:spcBef>
              <a:spcAft>
                <a:spcPts val="0"/>
              </a:spcAft>
              <a:buSzPts val="1200"/>
              <a:buChar char="●"/>
            </a:pPr>
            <a:r>
              <a:rPr lang="en-US">
                <a:latin typeface="Arial"/>
                <a:ea typeface="Arial"/>
                <a:cs typeface="Arial"/>
                <a:sym typeface="Arial"/>
              </a:rPr>
              <a:t>Self-management - impulse control, self-discipline</a:t>
            </a:r>
            <a:endParaRPr>
              <a:latin typeface="Arial"/>
              <a:ea typeface="Arial"/>
              <a:cs typeface="Arial"/>
              <a:sym typeface="Arial"/>
            </a:endParaRPr>
          </a:p>
          <a:p>
            <a:pPr indent="-304800" lvl="0" marL="457200" rtl="0" algn="l">
              <a:lnSpc>
                <a:spcPct val="115000"/>
              </a:lnSpc>
              <a:spcBef>
                <a:spcPts val="0"/>
              </a:spcBef>
              <a:spcAft>
                <a:spcPts val="0"/>
              </a:spcAft>
              <a:buSzPts val="1200"/>
              <a:buChar char="●"/>
            </a:pPr>
            <a:r>
              <a:rPr lang="en-US">
                <a:latin typeface="Arial"/>
                <a:ea typeface="Arial"/>
                <a:cs typeface="Arial"/>
                <a:sym typeface="Arial"/>
              </a:rPr>
              <a:t>Self-awareness - identifying emotions, self-confidence, self-efficacy</a:t>
            </a:r>
            <a:endParaRPr>
              <a:latin typeface="Arial"/>
              <a:ea typeface="Arial"/>
              <a:cs typeface="Arial"/>
              <a:sym typeface="Arial"/>
            </a:endParaRPr>
          </a:p>
          <a:p>
            <a:pPr indent="-304800" lvl="0" marL="457200" rtl="0" algn="l">
              <a:lnSpc>
                <a:spcPct val="115000"/>
              </a:lnSpc>
              <a:spcBef>
                <a:spcPts val="0"/>
              </a:spcBef>
              <a:spcAft>
                <a:spcPts val="0"/>
              </a:spcAft>
              <a:buSzPts val="1200"/>
              <a:buChar char="●"/>
            </a:pPr>
            <a:r>
              <a:rPr lang="en-US">
                <a:latin typeface="Arial"/>
                <a:ea typeface="Arial"/>
                <a:cs typeface="Arial"/>
                <a:sym typeface="Arial"/>
              </a:rPr>
              <a:t>Social awareness - perspective-taking, respect for others</a:t>
            </a:r>
            <a:endParaRPr>
              <a:latin typeface="Arial"/>
              <a:ea typeface="Arial"/>
              <a:cs typeface="Arial"/>
              <a:sym typeface="Arial"/>
            </a:endParaRPr>
          </a:p>
          <a:p>
            <a:pPr indent="-304800" lvl="0" marL="457200" rtl="0" algn="l">
              <a:lnSpc>
                <a:spcPct val="115000"/>
              </a:lnSpc>
              <a:spcBef>
                <a:spcPts val="0"/>
              </a:spcBef>
              <a:spcAft>
                <a:spcPts val="0"/>
              </a:spcAft>
              <a:buSzPts val="1200"/>
              <a:buChar char="●"/>
            </a:pPr>
            <a:r>
              <a:rPr lang="en-US">
                <a:latin typeface="Arial"/>
                <a:ea typeface="Arial"/>
                <a:cs typeface="Arial"/>
                <a:sym typeface="Arial"/>
              </a:rPr>
              <a:t>Relationship skills - communication, social engagement</a:t>
            </a:r>
            <a:endParaRPr>
              <a:latin typeface="Arial"/>
              <a:ea typeface="Arial"/>
              <a:cs typeface="Arial"/>
              <a:sym typeface="Arial"/>
            </a:endParaRPr>
          </a:p>
          <a:p>
            <a:pPr indent="-304800" lvl="0" marL="457200" rtl="0" algn="l">
              <a:lnSpc>
                <a:spcPct val="115000"/>
              </a:lnSpc>
              <a:spcBef>
                <a:spcPts val="0"/>
              </a:spcBef>
              <a:spcAft>
                <a:spcPts val="0"/>
              </a:spcAft>
              <a:buSzPts val="1200"/>
              <a:buChar char="●"/>
            </a:pPr>
            <a:r>
              <a:rPr lang="en-US">
                <a:latin typeface="Arial"/>
                <a:ea typeface="Arial"/>
                <a:cs typeface="Arial"/>
                <a:sym typeface="Arial"/>
              </a:rPr>
              <a:t>Responsible decision-making - analyzing situations, evaluating, reflecting</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u="sng">
              <a:latin typeface="Arial"/>
              <a:ea typeface="Arial"/>
              <a:cs typeface="Arial"/>
              <a:sym typeface="Arial"/>
            </a:endParaRPr>
          </a:p>
          <a:p>
            <a:pPr indent="0" lvl="0" marL="0" rtl="0" algn="l">
              <a:spcBef>
                <a:spcPts val="360"/>
              </a:spcBef>
              <a:spcAft>
                <a:spcPts val="0"/>
              </a:spcAft>
              <a:buNone/>
            </a:pPr>
            <a:r>
              <a:t/>
            </a:r>
            <a:endParaRPr u="sng">
              <a:latin typeface="Arial"/>
              <a:ea typeface="Arial"/>
              <a:cs typeface="Arial"/>
              <a:sym typeface="Arial"/>
            </a:endParaRPr>
          </a:p>
        </p:txBody>
      </p:sp>
      <p:sp>
        <p:nvSpPr>
          <p:cNvPr id="262" name="Google Shape;262;g5938dfab56_0_3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5938dfab56_0_3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5938dfab56_0_3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latin typeface="Arial"/>
                <a:ea typeface="Arial"/>
                <a:cs typeface="Arial"/>
                <a:sym typeface="Arial"/>
              </a:rPr>
              <a:t>Review:</a:t>
            </a:r>
            <a:r>
              <a:rPr lang="en-US" sz="1200">
                <a:solidFill>
                  <a:schemeClr val="dk1"/>
                </a:solidFill>
                <a:latin typeface="Arial"/>
                <a:ea typeface="Arial"/>
                <a:cs typeface="Arial"/>
                <a:sym typeface="Arial"/>
              </a:rPr>
              <a:t> example exit strategies</a:t>
            </a:r>
            <a:endParaRPr b="1">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04800" lvl="0" marL="457200" rtl="0" algn="l">
              <a:lnSpc>
                <a:spcPct val="115000"/>
              </a:lnSpc>
              <a:spcBef>
                <a:spcPts val="400"/>
              </a:spcBef>
              <a:spcAft>
                <a:spcPts val="0"/>
              </a:spcAft>
              <a:buClr>
                <a:schemeClr val="dk1"/>
              </a:buClr>
              <a:buSzPts val="1200"/>
              <a:buChar char="●"/>
            </a:pPr>
            <a:r>
              <a:rPr lang="en-US">
                <a:latin typeface="Arial"/>
                <a:ea typeface="Arial"/>
                <a:cs typeface="Arial"/>
                <a:sym typeface="Arial"/>
              </a:rPr>
              <a:t>Self-management - impulse control, self-discipline</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Self-awareness - identifying emotions, self-confidence, self-efficacy</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Social awareness - perspective-taking, respect for others</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Relationship skills - communication, social engagement</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Responsible decision-making - analyzing situations, evaluating, reflecting</a:t>
            </a:r>
            <a:endParaRPr>
              <a:latin typeface="Arial"/>
              <a:ea typeface="Arial"/>
              <a:cs typeface="Arial"/>
              <a:sym typeface="Arial"/>
            </a:endParaRPr>
          </a:p>
        </p:txBody>
      </p:sp>
      <p:sp>
        <p:nvSpPr>
          <p:cNvPr id="270" name="Google Shape;270;g5938dfab56_0_3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5938dfab56_0_3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5938dfab56_0_3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Arial"/>
                <a:ea typeface="Arial"/>
                <a:cs typeface="Arial"/>
                <a:sym typeface="Arial"/>
              </a:rPr>
              <a:t>Game: </a:t>
            </a:r>
            <a:r>
              <a:rPr lang="en-US" sz="1200">
                <a:solidFill>
                  <a:schemeClr val="dk1"/>
                </a:solidFill>
                <a:latin typeface="Arial"/>
                <a:ea typeface="Arial"/>
                <a:cs typeface="Arial"/>
                <a:sym typeface="Arial"/>
              </a:rPr>
              <a:t>Instruct students to form a circle. </a:t>
            </a:r>
            <a:endParaRPr>
              <a:latin typeface="Arial"/>
              <a:ea typeface="Arial"/>
              <a:cs typeface="Arial"/>
              <a:sym typeface="Arial"/>
            </a:endParaRPr>
          </a:p>
          <a:p>
            <a:pPr indent="0" lvl="0" marL="0" rtl="0" algn="l">
              <a:spcBef>
                <a:spcPts val="360"/>
              </a:spcBef>
              <a:spcAft>
                <a:spcPts val="0"/>
              </a:spcAft>
              <a:buNone/>
            </a:pPr>
            <a:r>
              <a:rPr b="1" lang="en-US" sz="1200">
                <a:solidFill>
                  <a:schemeClr val="dk1"/>
                </a:solidFill>
                <a:latin typeface="Arial"/>
                <a:ea typeface="Arial"/>
                <a:cs typeface="Arial"/>
                <a:sym typeface="Arial"/>
              </a:rPr>
              <a:t>Explain: </a:t>
            </a:r>
            <a:r>
              <a:rPr lang="en-US" sz="1200">
                <a:solidFill>
                  <a:schemeClr val="dk1"/>
                </a:solidFill>
                <a:latin typeface="Arial"/>
                <a:ea typeface="Arial"/>
                <a:cs typeface="Arial"/>
                <a:sym typeface="Arial"/>
              </a:rPr>
              <a:t>We are going to see who has the best refusal skills. You will toss the ball to each other. When you receive the ball, you must give one refusal/exit strategy. You must come up with a </a:t>
            </a:r>
            <a:r>
              <a:rPr i="1" lang="en-US" sz="1200">
                <a:solidFill>
                  <a:schemeClr val="dk1"/>
                </a:solidFill>
                <a:latin typeface="Arial"/>
                <a:ea typeface="Arial"/>
                <a:cs typeface="Arial"/>
                <a:sym typeface="Arial"/>
              </a:rPr>
              <a:t>unique</a:t>
            </a:r>
            <a:r>
              <a:rPr lang="en-US" sz="1200">
                <a:solidFill>
                  <a:schemeClr val="dk1"/>
                </a:solidFill>
                <a:latin typeface="Arial"/>
                <a:ea typeface="Arial"/>
                <a:cs typeface="Arial"/>
                <a:sym typeface="Arial"/>
              </a:rPr>
              <a:t> refusal on the spot to remain standing. Can play until the last student standing wins, or as time permits.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04800" lvl="0" marL="457200" rtl="0" algn="l">
              <a:lnSpc>
                <a:spcPct val="115000"/>
              </a:lnSpc>
              <a:spcBef>
                <a:spcPts val="400"/>
              </a:spcBef>
              <a:spcAft>
                <a:spcPts val="0"/>
              </a:spcAft>
              <a:buClr>
                <a:schemeClr val="dk1"/>
              </a:buClr>
              <a:buSzPts val="1200"/>
              <a:buChar char="●"/>
            </a:pPr>
            <a:r>
              <a:rPr lang="en-US">
                <a:latin typeface="Arial"/>
                <a:ea typeface="Arial"/>
                <a:cs typeface="Arial"/>
                <a:sym typeface="Arial"/>
              </a:rPr>
              <a:t>Self-management - impulse control, self-discipline</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Self-awareness - identifying emotions, self-confidence, self-efficacy</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Social awareness - perspective-taking, respect for others</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Relationship skills - communication, social engagement</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Responsible decision-making - analyzing situations, evaluating, reflecting</a:t>
            </a:r>
            <a:endParaRPr>
              <a:latin typeface="Arial"/>
              <a:ea typeface="Arial"/>
              <a:cs typeface="Arial"/>
              <a:sym typeface="Arial"/>
            </a:endParaRPr>
          </a:p>
        </p:txBody>
      </p:sp>
      <p:sp>
        <p:nvSpPr>
          <p:cNvPr id="277" name="Google Shape;277;g5938dfab56_0_3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5bd6f489d3_0_2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5bd6f489d3_0_2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Most people who use e-cigarettes don’t have the information you have. Almost half of current users didn’t believe there were any health risks at all. Sharing information is a better strategy than being mean or harsh about someone’s e-cigarette use.</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CASEL Competency Covered</a:t>
            </a:r>
            <a:endParaRPr b="1">
              <a:latin typeface="Arial"/>
              <a:ea typeface="Arial"/>
              <a:cs typeface="Arial"/>
              <a:sym typeface="Arial"/>
            </a:endParaRPr>
          </a:p>
          <a:p>
            <a:pPr indent="-304800" lvl="0" marL="457200" rtl="0" algn="l">
              <a:spcBef>
                <a:spcPts val="360"/>
              </a:spcBef>
              <a:spcAft>
                <a:spcPts val="0"/>
              </a:spcAft>
              <a:buClr>
                <a:schemeClr val="dk1"/>
              </a:buClr>
              <a:buSzPts val="1200"/>
              <a:buChar char="●"/>
            </a:pPr>
            <a:r>
              <a:rPr lang="en-US">
                <a:latin typeface="Arial"/>
                <a:ea typeface="Arial"/>
                <a:cs typeface="Arial"/>
                <a:sym typeface="Arial"/>
              </a:rPr>
              <a:t>Self-awareness - accurate self-perception</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Social awareness - perspective taking</a:t>
            </a:r>
            <a:endParaRPr>
              <a:latin typeface="Arial"/>
              <a:ea typeface="Arial"/>
              <a:cs typeface="Arial"/>
              <a:sym typeface="Arial"/>
            </a:endParaRPr>
          </a:p>
          <a:p>
            <a:pPr indent="-304800" lvl="0" marL="457200" rtl="0" algn="l">
              <a:spcBef>
                <a:spcPts val="0"/>
              </a:spcBef>
              <a:spcAft>
                <a:spcPts val="0"/>
              </a:spcAft>
              <a:buClr>
                <a:schemeClr val="dk1"/>
              </a:buClr>
              <a:buSzPts val="1200"/>
              <a:buChar char="●"/>
            </a:pPr>
            <a:r>
              <a:rPr lang="en-US">
                <a:latin typeface="Arial"/>
                <a:ea typeface="Arial"/>
                <a:cs typeface="Arial"/>
                <a:sym typeface="Arial"/>
              </a:rPr>
              <a:t>Relationship skills - communication</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Information Source: </a:t>
            </a:r>
            <a:r>
              <a:rPr lang="en-US">
                <a:solidFill>
                  <a:srgbClr val="3C4043"/>
                </a:solidFill>
                <a:highlight>
                  <a:srgbClr val="FFFFFF"/>
                </a:highlight>
                <a:latin typeface="Arial"/>
                <a:ea typeface="Arial"/>
                <a:cs typeface="Arial"/>
                <a:sym typeface="Arial"/>
              </a:rPr>
              <a:t>Wang, T. W., Trivers, K. F., Marynak, K. L., O'Brien, E. K., Persoskie, A., Liu, S. T., &amp; King, B. A. (2018). Harm perceptions of intermittent tobacco product use among US youth, 2016. Journal of Adolescent Health, 62(6), 750-753.</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84" name="Google Shape;284;g5bd6f489d3_0_25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5938dfab56_0_3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5938dfab56_0_3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Closing </a:t>
            </a:r>
            <a:r>
              <a:rPr lang="en-US">
                <a:latin typeface="Arial"/>
                <a:ea typeface="Arial"/>
                <a:cs typeface="Arial"/>
                <a:sym typeface="Arial"/>
              </a:rPr>
              <a:t>(1 min.)</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Distribute </a:t>
            </a:r>
            <a:r>
              <a:rPr lang="en-US">
                <a:latin typeface="Arial"/>
                <a:ea typeface="Arial"/>
                <a:cs typeface="Arial"/>
                <a:sym typeface="Arial"/>
              </a:rPr>
              <a:t>one copy of the Session 2, Activity 3: Adult Interview worksheet to each student</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Assignment </a:t>
            </a:r>
            <a:r>
              <a:rPr lang="en-US" u="sng">
                <a:latin typeface="Arial"/>
                <a:ea typeface="Arial"/>
                <a:cs typeface="Arial"/>
                <a:sym typeface="Arial"/>
              </a:rPr>
              <a:t>Activity 3: Adult Interview</a:t>
            </a:r>
            <a:r>
              <a:rPr lang="en-US">
                <a:latin typeface="Arial"/>
                <a:ea typeface="Arial"/>
                <a:cs typeface="Arial"/>
                <a:sym typeface="Arial"/>
              </a:rPr>
              <a:t>.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You will quiz your parents (or another adult) on their e-cigarette knowledge. Bring the completed interview next session to discuss.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 management - self-motivation, stress management</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empathy, perspective-taking,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relationship-building</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All photos sourced from Pixabay unless otherwise cited.</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91" name="Google Shape;291;g5938dfab56_0_3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bd6f489d3_1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5bd6f489d3_1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Arial"/>
                <a:ea typeface="Arial"/>
                <a:cs typeface="Arial"/>
                <a:sym typeface="Arial"/>
              </a:rPr>
              <a:t>Watch</a:t>
            </a:r>
            <a:r>
              <a:rPr lang="en-US">
                <a:latin typeface="Arial"/>
                <a:ea typeface="Arial"/>
                <a:cs typeface="Arial"/>
                <a:sym typeface="Arial"/>
              </a:rPr>
              <a:t> “Nicotine = Brain Poison” </a:t>
            </a:r>
            <a:r>
              <a:rPr lang="en-US">
                <a:latin typeface="Arial"/>
                <a:ea typeface="Arial"/>
                <a:cs typeface="Arial"/>
                <a:sym typeface="Arial"/>
              </a:rPr>
              <a:t>(30 sec) and discuss impression with class.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Link: </a:t>
            </a:r>
            <a:r>
              <a:rPr lang="en-US" u="sng">
                <a:solidFill>
                  <a:schemeClr val="hlink"/>
                </a:solidFill>
                <a:latin typeface="Arial"/>
                <a:ea typeface="Arial"/>
                <a:cs typeface="Arial"/>
                <a:sym typeface="Arial"/>
                <a:hlinkClick r:id="rId2"/>
              </a:rPr>
              <a:t>https://www.youtube.com/watch?v=-BqQaJaeMII</a:t>
            </a:r>
            <a:endParaRPr b="1">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164" name="Google Shape;164;g5bd6f489d3_1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5b45499d5f_0_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5b45499d5f_0_1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a:latin typeface="Arial"/>
                <a:ea typeface="Arial"/>
                <a:cs typeface="Arial"/>
                <a:sym typeface="Arial"/>
              </a:rPr>
              <a:t>Explain: </a:t>
            </a:r>
            <a:r>
              <a:rPr lang="en-US">
                <a:latin typeface="Arial"/>
                <a:ea typeface="Arial"/>
                <a:cs typeface="Arial"/>
                <a:sym typeface="Arial"/>
              </a:rPr>
              <a:t>Some types of</a:t>
            </a:r>
            <a:r>
              <a:rPr b="1" lang="en-US">
                <a:latin typeface="Arial"/>
                <a:ea typeface="Arial"/>
                <a:cs typeface="Arial"/>
                <a:sym typeface="Arial"/>
              </a:rPr>
              <a:t> </a:t>
            </a:r>
            <a:r>
              <a:rPr lang="en-US">
                <a:latin typeface="Arial"/>
                <a:ea typeface="Arial"/>
                <a:cs typeface="Arial"/>
                <a:sym typeface="Arial"/>
              </a:rPr>
              <a:t>e-cigarettes are known to occasionally explode in your pocket or your mouth.</a:t>
            </a:r>
            <a:endParaRPr>
              <a:latin typeface="Arial"/>
              <a:ea typeface="Arial"/>
              <a:cs typeface="Arial"/>
              <a:sym typeface="Arial"/>
            </a:endParaRPr>
          </a:p>
          <a:p>
            <a:pPr indent="0" lvl="0" marL="0" rtl="0" algn="l">
              <a:spcBef>
                <a:spcPts val="0"/>
              </a:spcBef>
              <a:spcAft>
                <a:spcPts val="0"/>
              </a:spcAft>
              <a:buClr>
                <a:schemeClr val="dk1"/>
              </a:buClr>
              <a:buFont typeface="Arial"/>
              <a:buNone/>
            </a:pPr>
            <a:r>
              <a:rPr lang="en-US">
                <a:latin typeface="Arial"/>
                <a:ea typeface="Arial"/>
                <a:cs typeface="Arial"/>
                <a:sym typeface="Arial"/>
              </a:rPr>
              <a:t>While there have been no reports of JUUL and other USB e-cigarette devices exploding, several other battery-operated e-cigarette devices have the potential to explode, and have on multiple occasions. There have been multiple reports of battery-operated e-cigarettes exploding either due to user or manufacturer error.</a:t>
            </a:r>
            <a:endParaRPr>
              <a:latin typeface="Arial"/>
              <a:ea typeface="Arial"/>
              <a:cs typeface="Arial"/>
              <a:sym typeface="Arial"/>
            </a:endParaRPr>
          </a:p>
          <a:p>
            <a:pPr indent="0" lvl="0" marL="0" rtl="0" algn="l">
              <a:spcBef>
                <a:spcPts val="360"/>
              </a:spcBef>
              <a:spcAft>
                <a:spcPts val="0"/>
              </a:spcAft>
              <a:buClr>
                <a:schemeClr val="dk1"/>
              </a:buClr>
              <a:buFont typeface="Arial"/>
              <a:buNone/>
            </a:pPr>
            <a:r>
              <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71" name="Google Shape;171;g5b45499d5f_0_1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be040aeb9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be040aeb9_0_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Direct Instruction</a:t>
            </a:r>
            <a:r>
              <a:rPr lang="en-US">
                <a:latin typeface="Arial"/>
                <a:ea typeface="Arial"/>
                <a:cs typeface="Arial"/>
                <a:sym typeface="Arial"/>
              </a:rPr>
              <a:t> (5 min.)</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A. </a:t>
            </a:r>
            <a:r>
              <a:rPr b="1" lang="en-US">
                <a:latin typeface="Arial"/>
                <a:ea typeface="Arial"/>
                <a:cs typeface="Arial"/>
                <a:sym typeface="Arial"/>
              </a:rPr>
              <a:t>Ask </a:t>
            </a:r>
            <a:r>
              <a:rPr lang="en-US">
                <a:latin typeface="Arial"/>
                <a:ea typeface="Arial"/>
                <a:cs typeface="Arial"/>
                <a:sym typeface="Arial"/>
              </a:rPr>
              <a:t>students to guess the following on scratch paper:</a:t>
            </a:r>
            <a:endParaRPr>
              <a:latin typeface="Arial"/>
              <a:ea typeface="Arial"/>
              <a:cs typeface="Arial"/>
              <a:sym typeface="Arial"/>
            </a:endParaRPr>
          </a:p>
          <a:p>
            <a:pPr indent="-317500" lvl="0" marL="457200" rtl="0" algn="l">
              <a:lnSpc>
                <a:spcPct val="115000"/>
              </a:lnSpc>
              <a:spcBef>
                <a:spcPts val="400"/>
              </a:spcBef>
              <a:spcAft>
                <a:spcPts val="0"/>
              </a:spcAft>
              <a:buSzPts val="1400"/>
              <a:buFont typeface="Arial"/>
              <a:buChar char="●"/>
            </a:pPr>
            <a:r>
              <a:rPr lang="en-US">
                <a:latin typeface="Arial"/>
                <a:ea typeface="Arial"/>
                <a:cs typeface="Arial"/>
                <a:sym typeface="Arial"/>
              </a:rPr>
              <a:t>What percentage of middle school students have smoked e-cigarettes in the past 30 days?</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What percentage of high school students have smoked e-cigarettes in the past 30 days?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B. </a:t>
            </a:r>
            <a:r>
              <a:rPr b="1" lang="en-US">
                <a:latin typeface="Arial"/>
                <a:ea typeface="Arial"/>
                <a:cs typeface="Arial"/>
                <a:sym typeface="Arial"/>
              </a:rPr>
              <a:t>Ask </a:t>
            </a:r>
            <a:r>
              <a:rPr lang="en-US">
                <a:latin typeface="Arial"/>
                <a:ea typeface="Arial"/>
                <a:cs typeface="Arial"/>
                <a:sym typeface="Arial"/>
              </a:rPr>
              <a:t>students to share their guesses.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Competency</a:t>
            </a:r>
            <a:endParaRPr b="1">
              <a:latin typeface="Arial"/>
              <a:ea typeface="Arial"/>
              <a:cs typeface="Arial"/>
              <a:sym typeface="Arial"/>
            </a:endParaRPr>
          </a:p>
          <a:p>
            <a:pPr indent="-317500" lvl="0" marL="457200" rtl="0" algn="l">
              <a:lnSpc>
                <a:spcPct val="115000"/>
              </a:lnSpc>
              <a:spcBef>
                <a:spcPts val="400"/>
              </a:spcBef>
              <a:spcAft>
                <a:spcPts val="0"/>
              </a:spcAft>
              <a:buSzPts val="1400"/>
              <a:buFont typeface="Arial"/>
              <a:buChar char="●"/>
            </a:pPr>
            <a:r>
              <a:rPr lang="en-US">
                <a:latin typeface="Arial"/>
                <a:ea typeface="Arial"/>
                <a:cs typeface="Arial"/>
                <a:sym typeface="Arial"/>
              </a:rPr>
              <a:t>Self-awareness - accurate self-perception</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Social awareness - perspective-taking</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Clr>
                <a:schemeClr val="dk1"/>
              </a:buClr>
              <a:buFont typeface="Arial"/>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180" name="Google Shape;180;g5be040aeb9_0_3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5bd6f489d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5bd6f489d3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Reveal:</a:t>
            </a:r>
            <a:r>
              <a:rPr lang="en-US">
                <a:latin typeface="Arial"/>
                <a:ea typeface="Arial"/>
                <a:cs typeface="Arial"/>
                <a:sym typeface="Arial"/>
              </a:rPr>
              <a:t> the actual numbers: 4.9% of middle schoolers and 20.8% of high-schoolers and have smoked an e-cigarette in the last 30 days.</a:t>
            </a:r>
            <a:endParaRPr>
              <a:latin typeface="Arial"/>
              <a:ea typeface="Arial"/>
              <a:cs typeface="Arial"/>
              <a:sym typeface="Arial"/>
            </a:endParaRPr>
          </a:p>
          <a:p>
            <a:pPr indent="0" lvl="0" marL="0" rtl="0" algn="l">
              <a:lnSpc>
                <a:spcPct val="115000"/>
              </a:lnSpc>
              <a:spcBef>
                <a:spcPts val="400"/>
              </a:spcBef>
              <a:spcAft>
                <a:spcPts val="0"/>
              </a:spcAft>
              <a:buNone/>
            </a:pPr>
            <a:r>
              <a:rPr b="1" lang="en-US">
                <a:latin typeface="Arial"/>
                <a:ea typeface="Arial"/>
                <a:cs typeface="Arial"/>
                <a:sym typeface="Arial"/>
              </a:rPr>
              <a:t>Discuss:</a:t>
            </a:r>
            <a:r>
              <a:rPr lang="en-US">
                <a:latin typeface="Arial"/>
                <a:ea typeface="Arial"/>
                <a:cs typeface="Arial"/>
                <a:sym typeface="Arial"/>
              </a:rPr>
              <a:t> Most teenagers surveyed disapproved of e-cigarette use. Very few high schoolers, and even fewer middle school students, smoke e-cigarettes.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a:t>
            </a:r>
            <a:r>
              <a:rPr lang="en-US">
                <a:latin typeface="Arial"/>
                <a:ea typeface="Arial"/>
                <a:cs typeface="Arial"/>
                <a:sym typeface="Arial"/>
              </a:rPr>
              <a:t> </a:t>
            </a:r>
            <a:endParaRPr>
              <a:latin typeface="Arial"/>
              <a:ea typeface="Arial"/>
              <a:cs typeface="Arial"/>
              <a:sym typeface="Arial"/>
            </a:endParaRPr>
          </a:p>
          <a:p>
            <a:pPr indent="-317500" lvl="0" marL="457200" rtl="0" algn="l">
              <a:lnSpc>
                <a:spcPct val="115000"/>
              </a:lnSpc>
              <a:spcBef>
                <a:spcPts val="400"/>
              </a:spcBef>
              <a:spcAft>
                <a:spcPts val="0"/>
              </a:spcAft>
              <a:buSzPts val="1400"/>
              <a:buFont typeface="Arial"/>
              <a:buChar char="●"/>
            </a:pPr>
            <a:r>
              <a:rPr i="1" lang="en-US">
                <a:latin typeface="Arial"/>
                <a:ea typeface="Arial"/>
                <a:cs typeface="Arial"/>
                <a:sym typeface="Arial"/>
              </a:rPr>
              <a:t>Are these numbers surprising? </a:t>
            </a:r>
            <a:endParaRPr i="1">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i="1" lang="en-US">
                <a:latin typeface="Arial"/>
                <a:ea typeface="Arial"/>
                <a:cs typeface="Arial"/>
                <a:sym typeface="Arial"/>
              </a:rPr>
              <a:t>Why do you think students’ estimates are usually higher than the actual number?</a:t>
            </a:r>
            <a:r>
              <a:rPr lang="en-US">
                <a:latin typeface="Arial"/>
                <a:ea typeface="Arial"/>
                <a:cs typeface="Arial"/>
                <a:sym typeface="Arial"/>
              </a:rPr>
              <a:t> (possible answers: advertising, YouTube and social media, bragging, etc.)</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i="1" lang="en-US">
                <a:latin typeface="Arial"/>
                <a:ea typeface="Arial"/>
                <a:cs typeface="Arial"/>
                <a:sym typeface="Arial"/>
              </a:rPr>
              <a:t>*Note: Students often overestimate the number or people they think use e-cigarettes, just as they do with conventional cigarettes.  By presenting facts about the teen prevalence of E-cigarette usage, students will understand that not “everybody does it.”</a:t>
            </a:r>
            <a:endParaRPr i="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i="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Competency</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perspective-taking</a:t>
            </a:r>
            <a:endParaRPr i="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i="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u="sng">
                <a:latin typeface="Arial"/>
                <a:ea typeface="Arial"/>
                <a:cs typeface="Arial"/>
                <a:sym typeface="Arial"/>
              </a:rPr>
              <a:t>Source</a:t>
            </a:r>
            <a:endParaRPr b="1" u="sng">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Wang, T. W., Gentzke, A., Sharapova, S., Cullen, K. A., Ambrose, B. K., &amp; Jamal, A. (2018). Tobacco Product Use Among Middle and High School Students — United States, 2011–2017. MMWR. Morbidity and Mortality Weekly Report, 67(22), 629-633. doi:10.15585/mmwr.mm6722a3</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187" name="Google Shape;187;g5bd6f489d3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5bd6f489d3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g5bd6f489d3_4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a:latin typeface="Arial"/>
                <a:ea typeface="Arial"/>
                <a:cs typeface="Arial"/>
                <a:sym typeface="Arial"/>
              </a:rPr>
              <a:t>Direct Instruction </a:t>
            </a:r>
            <a:r>
              <a:rPr lang="en-US">
                <a:latin typeface="Arial"/>
                <a:ea typeface="Arial"/>
                <a:cs typeface="Arial"/>
                <a:sym typeface="Arial"/>
              </a:rPr>
              <a:t>(5 min.)</a:t>
            </a:r>
            <a:endParaRPr>
              <a:latin typeface="Arial"/>
              <a:ea typeface="Arial"/>
              <a:cs typeface="Arial"/>
              <a:sym typeface="Arial"/>
            </a:endParaRPr>
          </a:p>
          <a:p>
            <a:pPr indent="0" lvl="0" marL="0" rtl="0" algn="l">
              <a:spcBef>
                <a:spcPts val="360"/>
              </a:spcBef>
              <a:spcAft>
                <a:spcPts val="0"/>
              </a:spcAft>
              <a:buClr>
                <a:schemeClr val="dk1"/>
              </a:buClr>
              <a:buFont typeface="Arial"/>
              <a:buNone/>
            </a:pPr>
            <a:r>
              <a:rPr b="1" lang="en-US">
                <a:latin typeface="Arial"/>
                <a:ea typeface="Arial"/>
                <a:cs typeface="Arial"/>
                <a:sym typeface="Arial"/>
              </a:rPr>
              <a:t>Show:</a:t>
            </a:r>
            <a:r>
              <a:rPr lang="en-US">
                <a:latin typeface="Arial"/>
                <a:ea typeface="Arial"/>
                <a:cs typeface="Arial"/>
                <a:sym typeface="Arial"/>
              </a:rPr>
              <a:t> The Real Cost “Good Luck Getting That Out” (15 sec) </a:t>
            </a:r>
            <a:r>
              <a:rPr lang="en-US" u="sng">
                <a:solidFill>
                  <a:schemeClr val="hlink"/>
                </a:solidFill>
                <a:latin typeface="Arial"/>
                <a:ea typeface="Arial"/>
                <a:cs typeface="Arial"/>
                <a:sym typeface="Arial"/>
                <a:hlinkClick r:id="rId2"/>
              </a:rPr>
              <a:t>https://www.youtube.com/watch?v=xQy9xKeow2k</a:t>
            </a:r>
            <a:endParaRPr>
              <a:latin typeface="Arial"/>
              <a:ea typeface="Arial"/>
              <a:cs typeface="Arial"/>
              <a:sym typeface="Arial"/>
            </a:endParaRPr>
          </a:p>
          <a:p>
            <a:pPr indent="0" lvl="0" marL="0" rtl="0" algn="l">
              <a:spcBef>
                <a:spcPts val="360"/>
              </a:spcBef>
              <a:spcAft>
                <a:spcPts val="0"/>
              </a:spcAft>
              <a:buClr>
                <a:schemeClr val="dk1"/>
              </a:buClr>
              <a:buFont typeface="Arial"/>
              <a:buNone/>
            </a:pPr>
            <a:r>
              <a:rPr b="1" lang="en-US">
                <a:latin typeface="Arial"/>
                <a:ea typeface="Arial"/>
                <a:cs typeface="Arial"/>
                <a:sym typeface="Arial"/>
              </a:rPr>
              <a:t>Small Group Discussion</a:t>
            </a:r>
            <a:r>
              <a:rPr lang="en-US">
                <a:latin typeface="Arial"/>
                <a:ea typeface="Arial"/>
                <a:cs typeface="Arial"/>
                <a:sym typeface="Arial"/>
              </a:rPr>
              <a:t>: </a:t>
            </a:r>
            <a:r>
              <a:rPr lang="en-US" u="sng">
                <a:latin typeface="Arial"/>
                <a:ea typeface="Arial"/>
                <a:cs typeface="Arial"/>
                <a:sym typeface="Arial"/>
              </a:rPr>
              <a:t>Within their groups, ask students to discuss:</a:t>
            </a:r>
            <a:r>
              <a:rPr lang="en-US">
                <a:latin typeface="Arial"/>
                <a:ea typeface="Arial"/>
                <a:cs typeface="Arial"/>
                <a:sym typeface="Arial"/>
              </a:rPr>
              <a:t>    </a:t>
            </a:r>
            <a:endParaRPr>
              <a:latin typeface="Arial"/>
              <a:ea typeface="Arial"/>
              <a:cs typeface="Arial"/>
              <a:sym typeface="Arial"/>
            </a:endParaRPr>
          </a:p>
          <a:p>
            <a:pPr indent="-304800" lvl="0" marL="457200" rtl="0" algn="l">
              <a:spcBef>
                <a:spcPts val="360"/>
              </a:spcBef>
              <a:spcAft>
                <a:spcPts val="0"/>
              </a:spcAft>
              <a:buClr>
                <a:schemeClr val="dk1"/>
              </a:buClr>
              <a:buSzPts val="1200"/>
              <a:buChar char="●"/>
            </a:pPr>
            <a:r>
              <a:rPr i="1" lang="en-US">
                <a:latin typeface="Arial"/>
                <a:ea typeface="Arial"/>
                <a:cs typeface="Arial"/>
                <a:sym typeface="Arial"/>
              </a:rPr>
              <a:t>What does the word “addiction” mean to you? </a:t>
            </a:r>
            <a:endParaRPr i="1">
              <a:latin typeface="Arial"/>
              <a:ea typeface="Arial"/>
              <a:cs typeface="Arial"/>
              <a:sym typeface="Arial"/>
            </a:endParaRPr>
          </a:p>
          <a:p>
            <a:pPr indent="-304800" lvl="0" marL="457200" rtl="0" algn="l">
              <a:spcBef>
                <a:spcPts val="0"/>
              </a:spcBef>
              <a:spcAft>
                <a:spcPts val="0"/>
              </a:spcAft>
              <a:buClr>
                <a:schemeClr val="dk1"/>
              </a:buClr>
              <a:buSzPts val="1200"/>
              <a:buChar char="●"/>
            </a:pPr>
            <a:r>
              <a:rPr i="1" lang="en-US">
                <a:latin typeface="Arial"/>
                <a:ea typeface="Arial"/>
                <a:cs typeface="Arial"/>
                <a:sym typeface="Arial"/>
              </a:rPr>
              <a:t>How do you feel about the possibility of becoming addicted to something?</a:t>
            </a:r>
            <a:endParaRPr b="1" i="1">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t/>
            </a:r>
            <a:endParaRPr b="1">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b="1" lang="en-US">
                <a:latin typeface="Arial"/>
                <a:ea typeface="Arial"/>
                <a:cs typeface="Arial"/>
                <a:sym typeface="Arial"/>
              </a:rPr>
              <a:t>Define </a:t>
            </a:r>
            <a:r>
              <a:rPr lang="en-US">
                <a:latin typeface="Arial"/>
                <a:ea typeface="Arial"/>
                <a:cs typeface="Arial"/>
                <a:sym typeface="Arial"/>
              </a:rPr>
              <a:t>addiction as loss of control that causes you to </a:t>
            </a:r>
            <a:r>
              <a:rPr i="1" lang="en-US">
                <a:latin typeface="Arial"/>
                <a:ea typeface="Arial"/>
                <a:cs typeface="Arial"/>
                <a:sym typeface="Arial"/>
              </a:rPr>
              <a:t>need</a:t>
            </a:r>
            <a:r>
              <a:rPr lang="en-US">
                <a:latin typeface="Arial"/>
                <a:ea typeface="Arial"/>
                <a:cs typeface="Arial"/>
                <a:sym typeface="Arial"/>
              </a:rPr>
              <a:t> a substance in order to feel okay. The more you use it, the more you will need to feel good. </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b="1" lang="en-US">
                <a:latin typeface="Arial"/>
                <a:ea typeface="Arial"/>
                <a:cs typeface="Arial"/>
                <a:sym typeface="Arial"/>
              </a:rPr>
              <a:t>Explain </a:t>
            </a:r>
            <a:r>
              <a:rPr lang="en-US">
                <a:latin typeface="Arial"/>
                <a:ea typeface="Arial"/>
                <a:cs typeface="Arial"/>
                <a:sym typeface="Arial"/>
              </a:rPr>
              <a:t>E-cigarettes are designed to get you addicted to nicotine even with just a few uses.</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t/>
            </a:r>
            <a:endParaRPr b="1">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b="1" lang="en-US">
                <a:latin typeface="Arial"/>
                <a:ea typeface="Arial"/>
                <a:cs typeface="Arial"/>
                <a:sym typeface="Arial"/>
              </a:rPr>
              <a:t>Share</a:t>
            </a:r>
            <a:r>
              <a:rPr lang="en-US">
                <a:latin typeface="Arial"/>
                <a:ea typeface="Arial"/>
                <a:cs typeface="Arial"/>
                <a:sym typeface="Arial"/>
              </a:rPr>
              <a:t> It can take 6-19 attempts to quit nicotine even with help from your doctor.</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94" name="Google Shape;194;g5bd6f489d3_4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5938dfab56_0_3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5938dfab56_0_3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1" lang="en-US">
                <a:latin typeface="Arial"/>
                <a:ea typeface="Arial"/>
                <a:cs typeface="Arial"/>
                <a:sym typeface="Arial"/>
              </a:rPr>
              <a:t>Class Poll: </a:t>
            </a:r>
            <a:r>
              <a:rPr lang="en-US">
                <a:latin typeface="Arial"/>
                <a:ea typeface="Arial"/>
                <a:cs typeface="Arial"/>
                <a:sym typeface="Arial"/>
              </a:rPr>
              <a:t>have students raise their hands if they think the second substance is more addictive.</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Arial"/>
                <a:ea typeface="Arial"/>
                <a:cs typeface="Arial"/>
                <a:sym typeface="Arial"/>
              </a:rPr>
              <a:t>Ask:</a:t>
            </a:r>
            <a:r>
              <a:rPr lang="en-US" sz="1200">
                <a:solidFill>
                  <a:schemeClr val="dk1"/>
                </a:solidFill>
                <a:latin typeface="Arial"/>
                <a:ea typeface="Arial"/>
                <a:cs typeface="Arial"/>
                <a:sym typeface="Arial"/>
              </a:rPr>
              <a:t> What do you think is </a:t>
            </a:r>
            <a:r>
              <a:rPr i="1" lang="en-US" sz="1200">
                <a:solidFill>
                  <a:schemeClr val="dk1"/>
                </a:solidFill>
                <a:latin typeface="Arial"/>
                <a:ea typeface="Arial"/>
                <a:cs typeface="Arial"/>
                <a:sym typeface="Arial"/>
              </a:rPr>
              <a:t>more </a:t>
            </a:r>
            <a:r>
              <a:rPr lang="en-US" sz="1200">
                <a:solidFill>
                  <a:schemeClr val="dk1"/>
                </a:solidFill>
                <a:latin typeface="Arial"/>
                <a:ea typeface="Arial"/>
                <a:cs typeface="Arial"/>
                <a:sym typeface="Arial"/>
              </a:rPr>
              <a:t>addictive — nicotine or caffeine? </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01" name="Google Shape;201;g5938dfab56_0_3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5cde76ddc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5cde76ddc4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1" lang="en-US">
                <a:latin typeface="Arial"/>
                <a:ea typeface="Arial"/>
                <a:cs typeface="Arial"/>
                <a:sym typeface="Arial"/>
              </a:rPr>
              <a:t>Class Poll: </a:t>
            </a:r>
            <a:r>
              <a:rPr lang="en-US">
                <a:latin typeface="Arial"/>
                <a:ea typeface="Arial"/>
                <a:cs typeface="Arial"/>
                <a:sym typeface="Arial"/>
              </a:rPr>
              <a:t>have students raise their hands if they think the second substance is more addictive.</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Arial"/>
                <a:ea typeface="Arial"/>
                <a:cs typeface="Arial"/>
                <a:sym typeface="Arial"/>
              </a:rPr>
              <a:t>Ask:</a:t>
            </a:r>
            <a:r>
              <a:rPr lang="en-US" sz="1200">
                <a:solidFill>
                  <a:schemeClr val="dk1"/>
                </a:solidFill>
                <a:latin typeface="Arial"/>
                <a:ea typeface="Arial"/>
                <a:cs typeface="Arial"/>
                <a:sym typeface="Arial"/>
              </a:rPr>
              <a:t> What do you think is </a:t>
            </a:r>
            <a:r>
              <a:rPr i="1" lang="en-US" sz="1200">
                <a:solidFill>
                  <a:schemeClr val="dk1"/>
                </a:solidFill>
                <a:latin typeface="Arial"/>
                <a:ea typeface="Arial"/>
                <a:cs typeface="Arial"/>
                <a:sym typeface="Arial"/>
              </a:rPr>
              <a:t>more </a:t>
            </a:r>
            <a:r>
              <a:rPr lang="en-US" sz="1200">
                <a:solidFill>
                  <a:schemeClr val="dk1"/>
                </a:solidFill>
                <a:latin typeface="Arial"/>
                <a:ea typeface="Arial"/>
                <a:cs typeface="Arial"/>
                <a:sym typeface="Arial"/>
              </a:rPr>
              <a:t>addictive — </a:t>
            </a:r>
            <a:r>
              <a:rPr lang="en-US">
                <a:latin typeface="Arial"/>
                <a:ea typeface="Arial"/>
                <a:cs typeface="Arial"/>
                <a:sym typeface="Arial"/>
              </a:rPr>
              <a:t>n</a:t>
            </a:r>
            <a:r>
              <a:rPr lang="en-US" sz="1200">
                <a:solidFill>
                  <a:schemeClr val="dk1"/>
                </a:solidFill>
                <a:latin typeface="Arial"/>
                <a:ea typeface="Arial"/>
                <a:cs typeface="Arial"/>
                <a:sym typeface="Arial"/>
              </a:rPr>
              <a:t>icotine or alcohol?</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11" name="Google Shape;211;g5cde76ddc4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5cde76ddc4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5cde76ddc4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latin typeface="Arial"/>
                <a:ea typeface="Arial"/>
                <a:cs typeface="Arial"/>
                <a:sym typeface="Arial"/>
              </a:rPr>
              <a:t>Class Poll: </a:t>
            </a:r>
            <a:r>
              <a:rPr lang="en-US">
                <a:latin typeface="Arial"/>
                <a:ea typeface="Arial"/>
                <a:cs typeface="Arial"/>
                <a:sym typeface="Arial"/>
              </a:rPr>
              <a:t>have students raise their hands if they think the second substance is more addictive.</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Arial"/>
                <a:ea typeface="Arial"/>
                <a:cs typeface="Arial"/>
                <a:sym typeface="Arial"/>
              </a:rPr>
              <a:t>Ask:</a:t>
            </a:r>
            <a:r>
              <a:rPr lang="en-US" sz="1200">
                <a:solidFill>
                  <a:schemeClr val="dk1"/>
                </a:solidFill>
                <a:latin typeface="Arial"/>
                <a:ea typeface="Arial"/>
                <a:cs typeface="Arial"/>
                <a:sym typeface="Arial"/>
              </a:rPr>
              <a:t> What do you think is </a:t>
            </a:r>
            <a:r>
              <a:rPr i="1" lang="en-US" sz="1200">
                <a:solidFill>
                  <a:schemeClr val="dk1"/>
                </a:solidFill>
                <a:latin typeface="Arial"/>
                <a:ea typeface="Arial"/>
                <a:cs typeface="Arial"/>
                <a:sym typeface="Arial"/>
              </a:rPr>
              <a:t>more </a:t>
            </a:r>
            <a:r>
              <a:rPr lang="en-US" sz="1200">
                <a:solidFill>
                  <a:schemeClr val="dk1"/>
                </a:solidFill>
                <a:latin typeface="Arial"/>
                <a:ea typeface="Arial"/>
                <a:cs typeface="Arial"/>
                <a:sym typeface="Arial"/>
              </a:rPr>
              <a:t>addictive — </a:t>
            </a:r>
            <a:r>
              <a:rPr lang="en-US">
                <a:latin typeface="Arial"/>
                <a:ea typeface="Arial"/>
                <a:cs typeface="Arial"/>
                <a:sym typeface="Arial"/>
              </a:rPr>
              <a:t>n</a:t>
            </a:r>
            <a:r>
              <a:rPr lang="en-US" sz="1200">
                <a:solidFill>
                  <a:schemeClr val="dk1"/>
                </a:solidFill>
                <a:latin typeface="Arial"/>
                <a:ea typeface="Arial"/>
                <a:cs typeface="Arial"/>
                <a:sym typeface="Arial"/>
              </a:rPr>
              <a:t>icotine or</a:t>
            </a:r>
            <a:r>
              <a:rPr lang="en-US">
                <a:latin typeface="Arial"/>
                <a:ea typeface="Arial"/>
                <a:cs typeface="Arial"/>
                <a:sym typeface="Arial"/>
              </a:rPr>
              <a:t> morphine</a:t>
            </a:r>
            <a:r>
              <a:rPr lang="en-US" sz="1200">
                <a:solidFill>
                  <a:schemeClr val="dk1"/>
                </a:solidFill>
                <a:latin typeface="Arial"/>
                <a:ea typeface="Arial"/>
                <a:cs typeface="Arial"/>
                <a:sym typeface="Arial"/>
              </a:rPr>
              <a:t>?</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21" name="Google Shape;221;g5cde76ddc4_0_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6.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7.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6.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14" name="Google Shape;14;p2"/>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15" name="Google Shape;15;p2"/>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sp>
        <p:nvSpPr>
          <p:cNvPr id="16" name="Google Shape;16;p2"/>
          <p:cNvSpPr txBox="1"/>
          <p:nvPr/>
        </p:nvSpPr>
        <p:spPr>
          <a:xfrm>
            <a:off x="199292" y="1436794"/>
            <a:ext cx="4959000" cy="3567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b="1" sz="5400">
              <a:solidFill>
                <a:srgbClr val="FFFFFF"/>
              </a:solidFill>
              <a:latin typeface="Arial Narrow"/>
              <a:ea typeface="Arial Narrow"/>
              <a:cs typeface="Arial Narrow"/>
              <a:sym typeface="Arial Narrow"/>
            </a:endParaRPr>
          </a:p>
        </p:txBody>
      </p:sp>
      <p:pic>
        <p:nvPicPr>
          <p:cNvPr id="17" name="Google Shape;17;p2"/>
          <p:cNvPicPr preferRelativeResize="0"/>
          <p:nvPr/>
        </p:nvPicPr>
        <p:blipFill rotWithShape="1">
          <a:blip r:embed="rId4">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18" name="Google Shape;18;p2"/>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sp>
        <p:nvSpPr>
          <p:cNvPr id="19" name="Google Shape;19;p2"/>
          <p:cNvSpPr txBox="1"/>
          <p:nvPr/>
        </p:nvSpPr>
        <p:spPr>
          <a:xfrm>
            <a:off x="382407" y="5245161"/>
            <a:ext cx="1795200" cy="2523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rgbClr val="FFFFFF"/>
              </a:buClr>
              <a:buSzPts val="1360"/>
              <a:buFont typeface="Arial"/>
              <a:buNone/>
            </a:pPr>
            <a:r>
              <a:rPr b="0" i="0" lang="en-US" sz="1360" u="none" cap="none" strike="noStrike">
                <a:solidFill>
                  <a:srgbClr val="FFFFFF"/>
                </a:solidFill>
                <a:latin typeface="Montserrat"/>
                <a:ea typeface="Montserrat"/>
                <a:cs typeface="Montserrat"/>
                <a:sym typeface="Montserrat"/>
              </a:rPr>
              <a:t>PRESENTED BY</a:t>
            </a:r>
            <a:endParaRPr/>
          </a:p>
        </p:txBody>
      </p:sp>
      <p:pic>
        <p:nvPicPr>
          <p:cNvPr id="20" name="Google Shape;20;p2"/>
          <p:cNvPicPr preferRelativeResize="0"/>
          <p:nvPr/>
        </p:nvPicPr>
        <p:blipFill rotWithShape="1">
          <a:blip r:embed="rId5">
            <a:alphaModFix/>
          </a:blip>
          <a:srcRect b="0" l="0" r="0" t="0"/>
          <a:stretch/>
        </p:blipFill>
        <p:spPr>
          <a:xfrm>
            <a:off x="0" y="6451600"/>
            <a:ext cx="9144000" cy="406400"/>
          </a:xfrm>
          <a:prstGeom prst="rect">
            <a:avLst/>
          </a:prstGeom>
          <a:noFill/>
          <a:ln>
            <a:noFill/>
          </a:ln>
        </p:spPr>
      </p:pic>
      <p:pic>
        <p:nvPicPr>
          <p:cNvPr id="21" name="Google Shape;21;p2"/>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pic>
        <p:nvPicPr>
          <p:cNvPr id="22" name="Google Shape;22;p2"/>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pic>
        <p:nvPicPr>
          <p:cNvPr id="23" name="Google Shape;23;p2"/>
          <p:cNvPicPr preferRelativeResize="0"/>
          <p:nvPr/>
        </p:nvPicPr>
        <p:blipFill rotWithShape="1">
          <a:blip r:embed="rId5">
            <a:alphaModFix/>
          </a:blip>
          <a:srcRect b="0" l="0" r="0" t="0"/>
          <a:stretch/>
        </p:blipFill>
        <p:spPr>
          <a:xfrm>
            <a:off x="0" y="6451600"/>
            <a:ext cx="9144000" cy="406400"/>
          </a:xfrm>
          <a:prstGeom prst="rect">
            <a:avLst/>
          </a:prstGeom>
          <a:noFill/>
          <a:ln>
            <a:noFill/>
          </a:ln>
        </p:spPr>
      </p:pic>
      <p:sp>
        <p:nvSpPr>
          <p:cNvPr id="24" name="Google Shape;24;p2"/>
          <p:cNvSpPr txBox="1"/>
          <p:nvPr/>
        </p:nvSpPr>
        <p:spPr>
          <a:xfrm>
            <a:off x="1019550" y="5711600"/>
            <a:ext cx="73419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pic>
        <p:nvPicPr>
          <p:cNvPr id="25" name="Google Shape;25;p2"/>
          <p:cNvPicPr preferRelativeResize="0"/>
          <p:nvPr/>
        </p:nvPicPr>
        <p:blipFill>
          <a:blip r:embed="rId6">
            <a:alphaModFix/>
          </a:blip>
          <a:stretch>
            <a:fillRect/>
          </a:stretch>
        </p:blipFill>
        <p:spPr>
          <a:xfrm>
            <a:off x="297472" y="179210"/>
            <a:ext cx="1881975" cy="796175"/>
          </a:xfrm>
          <a:prstGeom prst="rect">
            <a:avLst/>
          </a:prstGeom>
          <a:noFill/>
          <a:ln>
            <a:noFill/>
          </a:ln>
        </p:spPr>
      </p:pic>
      <p:sp>
        <p:nvSpPr>
          <p:cNvPr id="26" name="Google Shape;26;p2"/>
          <p:cNvSpPr txBox="1"/>
          <p:nvPr/>
        </p:nvSpPr>
        <p:spPr>
          <a:xfrm>
            <a:off x="2838425" y="91550"/>
            <a:ext cx="6226200" cy="943200"/>
          </a:xfrm>
          <a:prstGeom prst="rect">
            <a:avLst/>
          </a:prstGeom>
          <a:noFill/>
          <a:ln>
            <a:noFill/>
          </a:ln>
        </p:spPr>
        <p:txBody>
          <a:bodyPr anchorCtr="0" anchor="ctr" bIns="45700" lIns="91425" spcFirstLastPara="1" rIns="91425" wrap="square" tIns="45700">
            <a:noAutofit/>
          </a:bodyPr>
          <a:lstStyle/>
          <a:p>
            <a:pPr indent="0" lvl="0" marL="0" rtl="0" algn="r">
              <a:lnSpc>
                <a:spcPct val="80000"/>
              </a:lnSpc>
              <a:spcBef>
                <a:spcPts val="0"/>
              </a:spcBef>
              <a:spcAft>
                <a:spcPts val="0"/>
              </a:spcAft>
              <a:buNone/>
            </a:pPr>
            <a:r>
              <a:t/>
            </a:r>
            <a:endParaRPr b="1" sz="3600">
              <a:solidFill>
                <a:srgbClr val="FFFFFF"/>
              </a:solidFill>
            </a:endParaRPr>
          </a:p>
        </p:txBody>
      </p:sp>
      <p:sp>
        <p:nvSpPr>
          <p:cNvPr id="27" name="Google Shape;27;p2"/>
          <p:cNvSpPr txBox="1"/>
          <p:nvPr/>
        </p:nvSpPr>
        <p:spPr>
          <a:xfrm>
            <a:off x="199300" y="1626550"/>
            <a:ext cx="4000500" cy="29970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None/>
            </a:pPr>
            <a:r>
              <a:t/>
            </a:r>
            <a:endParaRPr b="1" sz="3600">
              <a:solidFill>
                <a:srgbClr val="FFFFFF"/>
              </a:solidFill>
            </a:endParaRPr>
          </a:p>
        </p:txBody>
      </p:sp>
      <p:sp>
        <p:nvSpPr>
          <p:cNvPr id="28" name="Google Shape;28;p2"/>
          <p:cNvSpPr txBox="1"/>
          <p:nvPr/>
        </p:nvSpPr>
        <p:spPr>
          <a:xfrm>
            <a:off x="1946025" y="5711600"/>
            <a:ext cx="6060900" cy="613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No Footer)">
  <p:cSld name="Default Content (No Footer)">
    <p:spTree>
      <p:nvGrpSpPr>
        <p:cNvPr id="106" name="Shape 106"/>
        <p:cNvGrpSpPr/>
        <p:nvPr/>
      </p:nvGrpSpPr>
      <p:grpSpPr>
        <a:xfrm>
          <a:off x="0" y="0"/>
          <a:ext cx="0" cy="0"/>
          <a:chOff x="0" y="0"/>
          <a:chExt cx="0" cy="0"/>
        </a:xfrm>
      </p:grpSpPr>
      <p:pic>
        <p:nvPicPr>
          <p:cNvPr id="107" name="Google Shape;107;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08" name="Google Shape;108;p12"/>
          <p:cNvSpPr txBox="1"/>
          <p:nvPr>
            <p:ph type="title"/>
          </p:nvPr>
        </p:nvSpPr>
        <p:spPr>
          <a:xfrm>
            <a:off x="348074" y="212632"/>
            <a:ext cx="70608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9" name="Google Shape;109;p12"/>
          <p:cNvSpPr txBox="1"/>
          <p:nvPr>
            <p:ph idx="1" type="body"/>
          </p:nvPr>
        </p:nvSpPr>
        <p:spPr>
          <a:xfrm>
            <a:off x="348073" y="1283409"/>
            <a:ext cx="8502900" cy="54573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10" name="Google Shape;110;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11" name="Google Shape;111;p12"/>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p:cSld name="Alternate Content">
    <p:spTree>
      <p:nvGrpSpPr>
        <p:cNvPr id="112" name="Shape 112"/>
        <p:cNvGrpSpPr/>
        <p:nvPr/>
      </p:nvGrpSpPr>
      <p:grpSpPr>
        <a:xfrm>
          <a:off x="0" y="0"/>
          <a:ext cx="0" cy="0"/>
          <a:chOff x="0" y="0"/>
          <a:chExt cx="0" cy="0"/>
        </a:xfrm>
      </p:grpSpPr>
      <p:sp>
        <p:nvSpPr>
          <p:cNvPr id="113" name="Google Shape;113;p13"/>
          <p:cNvSpPr txBox="1"/>
          <p:nvPr>
            <p:ph type="title"/>
          </p:nvPr>
        </p:nvSpPr>
        <p:spPr>
          <a:xfrm>
            <a:off x="213947" y="214539"/>
            <a:ext cx="72771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14" name="Google Shape;114;p13"/>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115" name="Google Shape;115;p13"/>
          <p:cNvSpPr txBox="1"/>
          <p:nvPr>
            <p:ph idx="1" type="body"/>
          </p:nvPr>
        </p:nvSpPr>
        <p:spPr>
          <a:xfrm>
            <a:off x="213947" y="1283409"/>
            <a:ext cx="86370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16" name="Google Shape;116;p13"/>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117" name="Google Shape;117;p13"/>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No Footer)" type="titleOnly">
  <p:cSld name="TITLE_ONLY">
    <p:spTree>
      <p:nvGrpSpPr>
        <p:cNvPr id="118" name="Shape 118"/>
        <p:cNvGrpSpPr/>
        <p:nvPr/>
      </p:nvGrpSpPr>
      <p:grpSpPr>
        <a:xfrm>
          <a:off x="0" y="0"/>
          <a:ext cx="0" cy="0"/>
          <a:chOff x="0" y="0"/>
          <a:chExt cx="0" cy="0"/>
        </a:xfrm>
      </p:grpSpPr>
      <p:sp>
        <p:nvSpPr>
          <p:cNvPr id="119" name="Google Shape;119;p14"/>
          <p:cNvSpPr txBox="1"/>
          <p:nvPr>
            <p:ph type="title"/>
          </p:nvPr>
        </p:nvSpPr>
        <p:spPr>
          <a:xfrm>
            <a:off x="213946" y="214539"/>
            <a:ext cx="7347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20" name="Google Shape;120;p14"/>
          <p:cNvPicPr preferRelativeResize="0"/>
          <p:nvPr/>
        </p:nvPicPr>
        <p:blipFill>
          <a:blip r:embed="rId2">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type="twoObj">
  <p:cSld name="TWO_OBJECTS">
    <p:spTree>
      <p:nvGrpSpPr>
        <p:cNvPr id="121" name="Shape 121"/>
        <p:cNvGrpSpPr/>
        <p:nvPr/>
      </p:nvGrpSpPr>
      <p:grpSpPr>
        <a:xfrm>
          <a:off x="0" y="0"/>
          <a:ext cx="0" cy="0"/>
          <a:chOff x="0" y="0"/>
          <a:chExt cx="0" cy="0"/>
        </a:xfrm>
      </p:grpSpPr>
      <p:pic>
        <p:nvPicPr>
          <p:cNvPr id="122" name="Google Shape;122;p15"/>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sp>
        <p:nvSpPr>
          <p:cNvPr id="123" name="Google Shape;123;p15"/>
          <p:cNvSpPr txBox="1"/>
          <p:nvPr>
            <p:ph type="title"/>
          </p:nvPr>
        </p:nvSpPr>
        <p:spPr>
          <a:xfrm>
            <a:off x="213947" y="214539"/>
            <a:ext cx="7101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 name="Google Shape;124;p15"/>
          <p:cNvSpPr txBox="1"/>
          <p:nvPr>
            <p:ph idx="1" type="body"/>
          </p:nvPr>
        </p:nvSpPr>
        <p:spPr>
          <a:xfrm>
            <a:off x="213946" y="1363403"/>
            <a:ext cx="43008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5" name="Google Shape;125;p15"/>
          <p:cNvSpPr txBox="1"/>
          <p:nvPr>
            <p:ph idx="2" type="body"/>
          </p:nvPr>
        </p:nvSpPr>
        <p:spPr>
          <a:xfrm>
            <a:off x="4629150" y="1363403"/>
            <a:ext cx="42336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26" name="Google Shape;126;p15"/>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27" name="Google Shape;127;p15"/>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pic>
        <p:nvPicPr>
          <p:cNvPr id="128" name="Google Shape;128;p15"/>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29" name="Google Shape;129;p15"/>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130" name="Shape 130"/>
        <p:cNvGrpSpPr/>
        <p:nvPr/>
      </p:nvGrpSpPr>
      <p:grpSpPr>
        <a:xfrm>
          <a:off x="0" y="0"/>
          <a:ext cx="0" cy="0"/>
          <a:chOff x="0" y="0"/>
          <a:chExt cx="0" cy="0"/>
        </a:xfrm>
      </p:grpSpPr>
      <p:pic>
        <p:nvPicPr>
          <p:cNvPr id="131" name="Google Shape;131;p16"/>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32" name="Google Shape;132;p16"/>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33" name="Google Shape;133;p16"/>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34" name="Google Shape;134;p16"/>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sp>
        <p:nvSpPr>
          <p:cNvPr id="135" name="Google Shape;135;p16"/>
          <p:cNvSpPr txBox="1"/>
          <p:nvPr>
            <p:ph type="ctrTitle"/>
          </p:nvPr>
        </p:nvSpPr>
        <p:spPr>
          <a:xfrm>
            <a:off x="119627" y="2279267"/>
            <a:ext cx="4194600" cy="604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6" name="Google Shape;136;p16"/>
          <p:cNvSpPr txBox="1"/>
          <p:nvPr>
            <p:ph idx="1" type="body"/>
          </p:nvPr>
        </p:nvSpPr>
        <p:spPr>
          <a:xfrm>
            <a:off x="119627" y="3058593"/>
            <a:ext cx="4194600" cy="1904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37" name="Google Shape;137;p16"/>
          <p:cNvPicPr preferRelativeResize="0"/>
          <p:nvPr/>
        </p:nvPicPr>
        <p:blipFill rotWithShape="1">
          <a:blip r:embed="rId5">
            <a:alphaModFix/>
          </a:blip>
          <a:srcRect b="0" l="0" r="0" t="0"/>
          <a:stretch/>
        </p:blipFill>
        <p:spPr>
          <a:xfrm>
            <a:off x="-1" y="5138214"/>
            <a:ext cx="9144001" cy="1719786"/>
          </a:xfrm>
          <a:prstGeom prst="rect">
            <a:avLst/>
          </a:prstGeom>
          <a:noFill/>
          <a:ln>
            <a:noFill/>
          </a:ln>
        </p:spPr>
      </p:pic>
      <p:pic>
        <p:nvPicPr>
          <p:cNvPr id="138" name="Google Shape;138;p16"/>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39" name="Google Shape;139;p16"/>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40" name="Google Shape;140;p16"/>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41" name="Google Shape;141;p16"/>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pic>
        <p:nvPicPr>
          <p:cNvPr id="142" name="Google Shape;142;p16"/>
          <p:cNvPicPr preferRelativeResize="0"/>
          <p:nvPr/>
        </p:nvPicPr>
        <p:blipFill rotWithShape="1">
          <a:blip r:embed="rId5">
            <a:alphaModFix/>
          </a:blip>
          <a:srcRect b="0" l="0" r="0" t="0"/>
          <a:stretch/>
        </p:blipFill>
        <p:spPr>
          <a:xfrm>
            <a:off x="-1" y="5138214"/>
            <a:ext cx="9144001" cy="1719786"/>
          </a:xfrm>
          <a:prstGeom prst="rect">
            <a:avLst/>
          </a:prstGeom>
          <a:noFill/>
          <a:ln>
            <a:noFill/>
          </a:ln>
        </p:spPr>
      </p:pic>
      <p:pic>
        <p:nvPicPr>
          <p:cNvPr id="143" name="Google Shape;143;p16"/>
          <p:cNvPicPr preferRelativeResize="0"/>
          <p:nvPr/>
        </p:nvPicPr>
        <p:blipFill>
          <a:blip r:embed="rId6">
            <a:alphaModFix/>
          </a:blip>
          <a:stretch>
            <a:fillRect/>
          </a:stretch>
        </p:blipFill>
        <p:spPr>
          <a:xfrm>
            <a:off x="280900" y="292608"/>
            <a:ext cx="3774627" cy="159684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1">
  <p:cSld name="OBJECT_1">
    <p:spTree>
      <p:nvGrpSpPr>
        <p:cNvPr id="144" name="Shape 144"/>
        <p:cNvGrpSpPr/>
        <p:nvPr/>
      </p:nvGrpSpPr>
      <p:grpSpPr>
        <a:xfrm>
          <a:off x="0" y="0"/>
          <a:ext cx="0" cy="0"/>
          <a:chOff x="0" y="0"/>
          <a:chExt cx="0" cy="0"/>
        </a:xfrm>
      </p:grpSpPr>
      <p:pic>
        <p:nvPicPr>
          <p:cNvPr id="145" name="Google Shape;145;p17"/>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46" name="Google Shape;146;p17"/>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17"/>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48" name="Google Shape;148;p1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49" name="Google Shape;149;p17"/>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50" name="Google Shape;150;p1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151" name="Google Shape;151;p17"/>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152" name="Google Shape;152;p17"/>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type="obj">
  <p:cSld name="OBJECT">
    <p:spTree>
      <p:nvGrpSpPr>
        <p:cNvPr id="29" name="Shape 29"/>
        <p:cNvGrpSpPr/>
        <p:nvPr/>
      </p:nvGrpSpPr>
      <p:grpSpPr>
        <a:xfrm>
          <a:off x="0" y="0"/>
          <a:ext cx="0" cy="0"/>
          <a:chOff x="0" y="0"/>
          <a:chExt cx="0" cy="0"/>
        </a:xfrm>
      </p:grpSpPr>
      <p:pic>
        <p:nvPicPr>
          <p:cNvPr id="30" name="Google Shape;30;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sp>
        <p:nvSpPr>
          <p:cNvPr id="31" name="Google Shape;31;p3"/>
          <p:cNvSpPr txBox="1"/>
          <p:nvPr>
            <p:ph type="title"/>
          </p:nvPr>
        </p:nvSpPr>
        <p:spPr>
          <a:xfrm>
            <a:off x="348075" y="212632"/>
            <a:ext cx="7072634"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
          <p:cNvSpPr txBox="1"/>
          <p:nvPr>
            <p:ph idx="1" type="body"/>
          </p:nvPr>
        </p:nvSpPr>
        <p:spPr>
          <a:xfrm>
            <a:off x="348073" y="1283409"/>
            <a:ext cx="8502849"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3" name="Google Shape;33;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34" name="Google Shape;34;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pic>
        <p:nvPicPr>
          <p:cNvPr id="35" name="Google Shape;35;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36" name="Google Shape;36;p3"/>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a:spcBef>
                <a:spcPts val="0"/>
              </a:spcBef>
              <a:spcAft>
                <a:spcPts val="0"/>
              </a:spcAft>
              <a:buNone/>
              <a:defRPr>
                <a:solidFill>
                  <a:srgbClr val="FFFFFF"/>
                </a:solidFill>
                <a:latin typeface="Arial"/>
                <a:ea typeface="Arial"/>
                <a:cs typeface="Arial"/>
                <a:sym typeface="Arial"/>
              </a:defRPr>
            </a:lvl1pPr>
            <a:lvl2pPr lvl="1">
              <a:spcBef>
                <a:spcPts val="0"/>
              </a:spcBef>
              <a:spcAft>
                <a:spcPts val="0"/>
              </a:spcAft>
              <a:buNone/>
              <a:defRPr>
                <a:latin typeface="Arial"/>
                <a:ea typeface="Arial"/>
                <a:cs typeface="Arial"/>
                <a:sym typeface="Arial"/>
              </a:defRPr>
            </a:lvl2pPr>
            <a:lvl3pPr lvl="2">
              <a:spcBef>
                <a:spcPts val="0"/>
              </a:spcBef>
              <a:spcAft>
                <a:spcPts val="0"/>
              </a:spcAft>
              <a:buNone/>
              <a:defRPr>
                <a:latin typeface="Arial"/>
                <a:ea typeface="Arial"/>
                <a:cs typeface="Arial"/>
                <a:sym typeface="Arial"/>
              </a:defRPr>
            </a:lvl3pPr>
            <a:lvl4pPr lvl="3">
              <a:spcBef>
                <a:spcPts val="0"/>
              </a:spcBef>
              <a:spcAft>
                <a:spcPts val="0"/>
              </a:spcAft>
              <a:buNone/>
              <a:defRPr>
                <a:latin typeface="Arial"/>
                <a:ea typeface="Arial"/>
                <a:cs typeface="Arial"/>
                <a:sym typeface="Arial"/>
              </a:defRPr>
            </a:lvl4pPr>
            <a:lvl5pPr lvl="4">
              <a:spcBef>
                <a:spcPts val="0"/>
              </a:spcBef>
              <a:spcAft>
                <a:spcPts val="0"/>
              </a:spcAft>
              <a:buNone/>
              <a:defRPr>
                <a:latin typeface="Arial"/>
                <a:ea typeface="Arial"/>
                <a:cs typeface="Arial"/>
                <a:sym typeface="Arial"/>
              </a:defRPr>
            </a:lvl5pPr>
            <a:lvl6pPr lvl="5">
              <a:spcBef>
                <a:spcPts val="0"/>
              </a:spcBef>
              <a:spcAft>
                <a:spcPts val="0"/>
              </a:spcAft>
              <a:buNone/>
              <a:defRPr>
                <a:latin typeface="Arial"/>
                <a:ea typeface="Arial"/>
                <a:cs typeface="Arial"/>
                <a:sym typeface="Arial"/>
              </a:defRPr>
            </a:lvl6pPr>
            <a:lvl7pPr lvl="6">
              <a:spcBef>
                <a:spcPts val="0"/>
              </a:spcBef>
              <a:spcAft>
                <a:spcPts val="0"/>
              </a:spcAft>
              <a:buNone/>
              <a:defRPr>
                <a:latin typeface="Arial"/>
                <a:ea typeface="Arial"/>
                <a:cs typeface="Arial"/>
                <a:sym typeface="Arial"/>
              </a:defRPr>
            </a:lvl7pPr>
            <a:lvl8pPr lvl="7">
              <a:spcBef>
                <a:spcPts val="0"/>
              </a:spcBef>
              <a:spcAft>
                <a:spcPts val="0"/>
              </a:spcAft>
              <a:buNone/>
              <a:defRPr>
                <a:latin typeface="Arial"/>
                <a:ea typeface="Arial"/>
                <a:cs typeface="Arial"/>
                <a:sym typeface="Arial"/>
              </a:defRPr>
            </a:lvl8pPr>
            <a:lvl9pPr lvl="8">
              <a:spcBef>
                <a:spcPts val="0"/>
              </a:spcBef>
              <a:spcAft>
                <a:spcPts val="0"/>
              </a:spcAft>
              <a:buNone/>
              <a:defRPr>
                <a:latin typeface="Arial"/>
                <a:ea typeface="Arial"/>
                <a:cs typeface="Arial"/>
                <a:sym typeface="Arial"/>
              </a:defRPr>
            </a:lvl9pPr>
          </a:lstStyle>
          <a:p/>
        </p:txBody>
      </p:sp>
      <p:pic>
        <p:nvPicPr>
          <p:cNvPr id="37" name="Google Shape;37;p3"/>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No Footer)">
  <p:cSld name="Default Content (No Footer)">
    <p:spTree>
      <p:nvGrpSpPr>
        <p:cNvPr id="38" name="Shape 38"/>
        <p:cNvGrpSpPr/>
        <p:nvPr/>
      </p:nvGrpSpPr>
      <p:grpSpPr>
        <a:xfrm>
          <a:off x="0" y="0"/>
          <a:ext cx="0" cy="0"/>
          <a:chOff x="0" y="0"/>
          <a:chExt cx="0" cy="0"/>
        </a:xfrm>
      </p:grpSpPr>
      <p:pic>
        <p:nvPicPr>
          <p:cNvPr id="39" name="Google Shape;39;p4"/>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sp>
        <p:nvSpPr>
          <p:cNvPr id="40" name="Google Shape;40;p4"/>
          <p:cNvSpPr txBox="1"/>
          <p:nvPr>
            <p:ph type="title"/>
          </p:nvPr>
        </p:nvSpPr>
        <p:spPr>
          <a:xfrm>
            <a:off x="348074" y="212632"/>
            <a:ext cx="7060911"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4"/>
          <p:cNvSpPr txBox="1"/>
          <p:nvPr>
            <p:ph idx="1" type="body"/>
          </p:nvPr>
        </p:nvSpPr>
        <p:spPr>
          <a:xfrm>
            <a:off x="348073" y="1283409"/>
            <a:ext cx="8502849" cy="545736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2" name="Google Shape;42;p4"/>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43" name="Google Shape;43;p4"/>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44" name="Google Shape;44;p4"/>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p:cSld name="Alternate Content">
    <p:spTree>
      <p:nvGrpSpPr>
        <p:cNvPr id="45" name="Shape 45"/>
        <p:cNvGrpSpPr/>
        <p:nvPr/>
      </p:nvGrpSpPr>
      <p:grpSpPr>
        <a:xfrm>
          <a:off x="0" y="0"/>
          <a:ext cx="0" cy="0"/>
          <a:chOff x="0" y="0"/>
          <a:chExt cx="0" cy="0"/>
        </a:xfrm>
      </p:grpSpPr>
      <p:pic>
        <p:nvPicPr>
          <p:cNvPr id="46" name="Google Shape;46;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47" name="Google Shape;47;p5"/>
          <p:cNvSpPr txBox="1"/>
          <p:nvPr>
            <p:ph idx="1" type="body"/>
          </p:nvPr>
        </p:nvSpPr>
        <p:spPr>
          <a:xfrm>
            <a:off x="213947" y="1283409"/>
            <a:ext cx="8636976"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8" name="Google Shape;48;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49" name="Google Shape;49;p5"/>
          <p:cNvSpPr txBox="1"/>
          <p:nvPr>
            <p:ph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065DA3"/>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50" name="Google Shape;50;p5"/>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No Footer)" type="titleOnly">
  <p:cSld name="TITLE_ONLY">
    <p:spTree>
      <p:nvGrpSpPr>
        <p:cNvPr id="51" name="Shape 51"/>
        <p:cNvGrpSpPr/>
        <p:nvPr/>
      </p:nvGrpSpPr>
      <p:grpSpPr>
        <a:xfrm>
          <a:off x="0" y="0"/>
          <a:ext cx="0" cy="0"/>
          <a:chOff x="0" y="0"/>
          <a:chExt cx="0" cy="0"/>
        </a:xfrm>
      </p:grpSpPr>
      <p:sp>
        <p:nvSpPr>
          <p:cNvPr id="52" name="Google Shape;52;p6"/>
          <p:cNvSpPr txBox="1"/>
          <p:nvPr>
            <p:ph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065DA3"/>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53" name="Google Shape;53;p6"/>
          <p:cNvPicPr preferRelativeResize="0"/>
          <p:nvPr/>
        </p:nvPicPr>
        <p:blipFill>
          <a:blip r:embed="rId2">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type="twoObj">
  <p:cSld name="TWO_OBJECTS">
    <p:spTree>
      <p:nvGrpSpPr>
        <p:cNvPr id="54" name="Shape 54"/>
        <p:cNvGrpSpPr/>
        <p:nvPr/>
      </p:nvGrpSpPr>
      <p:grpSpPr>
        <a:xfrm>
          <a:off x="0" y="0"/>
          <a:ext cx="0" cy="0"/>
          <a:chOff x="0" y="0"/>
          <a:chExt cx="0" cy="0"/>
        </a:xfrm>
      </p:grpSpPr>
      <p:pic>
        <p:nvPicPr>
          <p:cNvPr id="55" name="Google Shape;55;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sp>
        <p:nvSpPr>
          <p:cNvPr id="56" name="Google Shape;56;p7"/>
          <p:cNvSpPr txBox="1"/>
          <p:nvPr>
            <p:ph type="title"/>
          </p:nvPr>
        </p:nvSpPr>
        <p:spPr>
          <a:xfrm>
            <a:off x="213947" y="214539"/>
            <a:ext cx="7101254" cy="77992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7"/>
          <p:cNvSpPr txBox="1"/>
          <p:nvPr>
            <p:ph idx="1" type="body"/>
          </p:nvPr>
        </p:nvSpPr>
        <p:spPr>
          <a:xfrm>
            <a:off x="213946" y="1363403"/>
            <a:ext cx="4300904"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7"/>
          <p:cNvSpPr txBox="1"/>
          <p:nvPr>
            <p:ph idx="2" type="body"/>
          </p:nvPr>
        </p:nvSpPr>
        <p:spPr>
          <a:xfrm>
            <a:off x="4629150" y="1363403"/>
            <a:ext cx="4233496"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9" name="Google Shape;59;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60" name="Google Shape;60;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pic>
        <p:nvPicPr>
          <p:cNvPr id="61" name="Google Shape;61;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62" name="Google Shape;62;p7"/>
          <p:cNvSpPr txBox="1"/>
          <p:nvPr>
            <p:ph idx="3"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63" name="Google Shape;63;p7"/>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64" name="Shape 64"/>
        <p:cNvGrpSpPr/>
        <p:nvPr/>
      </p:nvGrpSpPr>
      <p:grpSpPr>
        <a:xfrm>
          <a:off x="0" y="0"/>
          <a:ext cx="0" cy="0"/>
          <a:chOff x="0" y="0"/>
          <a:chExt cx="0" cy="0"/>
        </a:xfrm>
      </p:grpSpPr>
      <p:pic>
        <p:nvPicPr>
          <p:cNvPr id="65" name="Google Shape;65;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66" name="Google Shape;66;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67" name="Google Shape;67;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68" name="Google Shape;68;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sp>
        <p:nvSpPr>
          <p:cNvPr id="69" name="Google Shape;69;p8"/>
          <p:cNvSpPr txBox="1"/>
          <p:nvPr>
            <p:ph type="ctrTitle"/>
          </p:nvPr>
        </p:nvSpPr>
        <p:spPr>
          <a:xfrm>
            <a:off x="119627" y="2279267"/>
            <a:ext cx="4194465" cy="60439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8"/>
          <p:cNvSpPr txBox="1"/>
          <p:nvPr>
            <p:ph idx="1" type="body"/>
          </p:nvPr>
        </p:nvSpPr>
        <p:spPr>
          <a:xfrm>
            <a:off x="119627" y="3058593"/>
            <a:ext cx="4194465" cy="19046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1" name="Google Shape;71;p8"/>
          <p:cNvPicPr preferRelativeResize="0"/>
          <p:nvPr/>
        </p:nvPicPr>
        <p:blipFill rotWithShape="1">
          <a:blip r:embed="rId5">
            <a:alphaModFix/>
          </a:blip>
          <a:srcRect b="0" l="0" r="0" t="0"/>
          <a:stretch/>
        </p:blipFill>
        <p:spPr>
          <a:xfrm>
            <a:off x="-1" y="5138214"/>
            <a:ext cx="9144000" cy="1719786"/>
          </a:xfrm>
          <a:prstGeom prst="rect">
            <a:avLst/>
          </a:prstGeom>
          <a:noFill/>
          <a:ln>
            <a:noFill/>
          </a:ln>
        </p:spPr>
      </p:pic>
      <p:pic>
        <p:nvPicPr>
          <p:cNvPr id="72" name="Google Shape;72;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73" name="Google Shape;73;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74" name="Google Shape;74;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75" name="Google Shape;75;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pic>
        <p:nvPicPr>
          <p:cNvPr id="76" name="Google Shape;76;p8"/>
          <p:cNvPicPr preferRelativeResize="0"/>
          <p:nvPr/>
        </p:nvPicPr>
        <p:blipFill rotWithShape="1">
          <a:blip r:embed="rId5">
            <a:alphaModFix/>
          </a:blip>
          <a:srcRect b="0" l="0" r="0" t="0"/>
          <a:stretch/>
        </p:blipFill>
        <p:spPr>
          <a:xfrm>
            <a:off x="-1" y="5138214"/>
            <a:ext cx="9144000" cy="1719786"/>
          </a:xfrm>
          <a:prstGeom prst="rect">
            <a:avLst/>
          </a:prstGeom>
          <a:noFill/>
          <a:ln>
            <a:noFill/>
          </a:ln>
        </p:spPr>
      </p:pic>
      <p:pic>
        <p:nvPicPr>
          <p:cNvPr id="77" name="Google Shape;77;p8"/>
          <p:cNvPicPr preferRelativeResize="0"/>
          <p:nvPr/>
        </p:nvPicPr>
        <p:blipFill>
          <a:blip r:embed="rId6">
            <a:alphaModFix/>
          </a:blip>
          <a:stretch>
            <a:fillRect/>
          </a:stretch>
        </p:blipFill>
        <p:spPr>
          <a:xfrm>
            <a:off x="280900" y="292608"/>
            <a:ext cx="3774627" cy="15968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81" name="Shape 81"/>
        <p:cNvGrpSpPr/>
        <p:nvPr/>
      </p:nvGrpSpPr>
      <p:grpSpPr>
        <a:xfrm>
          <a:off x="0" y="0"/>
          <a:ext cx="0" cy="0"/>
          <a:chOff x="0" y="0"/>
          <a:chExt cx="0" cy="0"/>
        </a:xfrm>
      </p:grpSpPr>
      <p:pic>
        <p:nvPicPr>
          <p:cNvPr id="82" name="Google Shape;82;p10"/>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83" name="Google Shape;83;p10"/>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84" name="Google Shape;84;p10"/>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sp>
        <p:nvSpPr>
          <p:cNvPr id="85" name="Google Shape;85;p10"/>
          <p:cNvSpPr txBox="1"/>
          <p:nvPr/>
        </p:nvSpPr>
        <p:spPr>
          <a:xfrm>
            <a:off x="199292" y="1436794"/>
            <a:ext cx="4959000" cy="3567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b="1" sz="5400">
              <a:solidFill>
                <a:srgbClr val="FFFFFF"/>
              </a:solidFill>
              <a:latin typeface="Arial Narrow"/>
              <a:ea typeface="Arial Narrow"/>
              <a:cs typeface="Arial Narrow"/>
              <a:sym typeface="Arial Narrow"/>
            </a:endParaRPr>
          </a:p>
        </p:txBody>
      </p:sp>
      <p:pic>
        <p:nvPicPr>
          <p:cNvPr id="86" name="Google Shape;86;p10"/>
          <p:cNvPicPr preferRelativeResize="0"/>
          <p:nvPr/>
        </p:nvPicPr>
        <p:blipFill rotWithShape="1">
          <a:blip r:embed="rId4">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87" name="Google Shape;87;p10"/>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sp>
        <p:nvSpPr>
          <p:cNvPr id="88" name="Google Shape;88;p10"/>
          <p:cNvSpPr txBox="1"/>
          <p:nvPr/>
        </p:nvSpPr>
        <p:spPr>
          <a:xfrm>
            <a:off x="382407" y="5245161"/>
            <a:ext cx="1795200" cy="2523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rgbClr val="FFFFFF"/>
              </a:buClr>
              <a:buSzPts val="1360"/>
              <a:buFont typeface="Arial"/>
              <a:buNone/>
            </a:pPr>
            <a:r>
              <a:rPr b="0" i="0" lang="en-US" sz="1360" u="none" cap="none" strike="noStrike">
                <a:solidFill>
                  <a:srgbClr val="FFFFFF"/>
                </a:solidFill>
                <a:latin typeface="Montserrat"/>
                <a:ea typeface="Montserrat"/>
                <a:cs typeface="Montserrat"/>
                <a:sym typeface="Montserrat"/>
              </a:rPr>
              <a:t>PRESENTED BY</a:t>
            </a:r>
            <a:endParaRPr/>
          </a:p>
        </p:txBody>
      </p:sp>
      <p:pic>
        <p:nvPicPr>
          <p:cNvPr id="89" name="Google Shape;89;p10"/>
          <p:cNvPicPr preferRelativeResize="0"/>
          <p:nvPr/>
        </p:nvPicPr>
        <p:blipFill rotWithShape="1">
          <a:blip r:embed="rId5">
            <a:alphaModFix/>
          </a:blip>
          <a:srcRect b="0" l="0" r="0" t="0"/>
          <a:stretch/>
        </p:blipFill>
        <p:spPr>
          <a:xfrm>
            <a:off x="0" y="6451600"/>
            <a:ext cx="9144000" cy="406400"/>
          </a:xfrm>
          <a:prstGeom prst="rect">
            <a:avLst/>
          </a:prstGeom>
          <a:noFill/>
          <a:ln>
            <a:noFill/>
          </a:ln>
        </p:spPr>
      </p:pic>
      <p:pic>
        <p:nvPicPr>
          <p:cNvPr id="90" name="Google Shape;90;p10"/>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pic>
        <p:nvPicPr>
          <p:cNvPr id="91" name="Google Shape;91;p10"/>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pic>
        <p:nvPicPr>
          <p:cNvPr id="92" name="Google Shape;92;p10"/>
          <p:cNvPicPr preferRelativeResize="0"/>
          <p:nvPr/>
        </p:nvPicPr>
        <p:blipFill rotWithShape="1">
          <a:blip r:embed="rId5">
            <a:alphaModFix/>
          </a:blip>
          <a:srcRect b="0" l="0" r="0" t="0"/>
          <a:stretch/>
        </p:blipFill>
        <p:spPr>
          <a:xfrm>
            <a:off x="0" y="6451600"/>
            <a:ext cx="9144000" cy="406400"/>
          </a:xfrm>
          <a:prstGeom prst="rect">
            <a:avLst/>
          </a:prstGeom>
          <a:noFill/>
          <a:ln>
            <a:noFill/>
          </a:ln>
        </p:spPr>
      </p:pic>
      <p:sp>
        <p:nvSpPr>
          <p:cNvPr id="93" name="Google Shape;93;p10"/>
          <p:cNvSpPr txBox="1"/>
          <p:nvPr/>
        </p:nvSpPr>
        <p:spPr>
          <a:xfrm>
            <a:off x="1019550" y="5711600"/>
            <a:ext cx="73419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pic>
        <p:nvPicPr>
          <p:cNvPr id="94" name="Google Shape;94;p10"/>
          <p:cNvPicPr preferRelativeResize="0"/>
          <p:nvPr/>
        </p:nvPicPr>
        <p:blipFill>
          <a:blip r:embed="rId6">
            <a:alphaModFix/>
          </a:blip>
          <a:stretch>
            <a:fillRect/>
          </a:stretch>
        </p:blipFill>
        <p:spPr>
          <a:xfrm>
            <a:off x="297472" y="179210"/>
            <a:ext cx="1881975" cy="796175"/>
          </a:xfrm>
          <a:prstGeom prst="rect">
            <a:avLst/>
          </a:prstGeom>
          <a:noFill/>
          <a:ln>
            <a:noFill/>
          </a:ln>
        </p:spPr>
      </p:pic>
      <p:sp>
        <p:nvSpPr>
          <p:cNvPr id="95" name="Google Shape;95;p10"/>
          <p:cNvSpPr txBox="1"/>
          <p:nvPr/>
        </p:nvSpPr>
        <p:spPr>
          <a:xfrm>
            <a:off x="2838425" y="91550"/>
            <a:ext cx="6226200" cy="943200"/>
          </a:xfrm>
          <a:prstGeom prst="rect">
            <a:avLst/>
          </a:prstGeom>
          <a:noFill/>
          <a:ln>
            <a:noFill/>
          </a:ln>
        </p:spPr>
        <p:txBody>
          <a:bodyPr anchorCtr="0" anchor="ctr" bIns="45700" lIns="91425" spcFirstLastPara="1" rIns="91425" wrap="square" tIns="45700">
            <a:noAutofit/>
          </a:bodyPr>
          <a:lstStyle/>
          <a:p>
            <a:pPr indent="0" lvl="0" marL="0" rtl="0" algn="r">
              <a:lnSpc>
                <a:spcPct val="80000"/>
              </a:lnSpc>
              <a:spcBef>
                <a:spcPts val="0"/>
              </a:spcBef>
              <a:spcAft>
                <a:spcPts val="0"/>
              </a:spcAft>
              <a:buNone/>
            </a:pPr>
            <a:r>
              <a:t/>
            </a:r>
            <a:endParaRPr b="1" sz="3600">
              <a:solidFill>
                <a:srgbClr val="FFFFFF"/>
              </a:solidFill>
            </a:endParaRPr>
          </a:p>
        </p:txBody>
      </p:sp>
      <p:sp>
        <p:nvSpPr>
          <p:cNvPr id="96" name="Google Shape;96;p10"/>
          <p:cNvSpPr txBox="1"/>
          <p:nvPr/>
        </p:nvSpPr>
        <p:spPr>
          <a:xfrm>
            <a:off x="199300" y="1626550"/>
            <a:ext cx="4000500" cy="29970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None/>
            </a:pPr>
            <a:r>
              <a:t/>
            </a:r>
            <a:endParaRPr b="1" sz="3600">
              <a:solidFill>
                <a:srgbClr val="FFFFFF"/>
              </a:solidFill>
            </a:endParaRPr>
          </a:p>
        </p:txBody>
      </p:sp>
      <p:sp>
        <p:nvSpPr>
          <p:cNvPr id="97" name="Google Shape;97;p10"/>
          <p:cNvSpPr txBox="1"/>
          <p:nvPr/>
        </p:nvSpPr>
        <p:spPr>
          <a:xfrm>
            <a:off x="1946025" y="5711600"/>
            <a:ext cx="6060900" cy="613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type="obj">
  <p:cSld name="OBJECT">
    <p:spTree>
      <p:nvGrpSpPr>
        <p:cNvPr id="98" name="Shape 98"/>
        <p:cNvGrpSpPr/>
        <p:nvPr/>
      </p:nvGrpSpPr>
      <p:grpSpPr>
        <a:xfrm>
          <a:off x="0" y="0"/>
          <a:ext cx="0" cy="0"/>
          <a:chOff x="0" y="0"/>
          <a:chExt cx="0" cy="0"/>
        </a:xfrm>
      </p:grpSpPr>
      <p:pic>
        <p:nvPicPr>
          <p:cNvPr id="99" name="Google Shape;99;p11"/>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00" name="Google Shape;100;p11"/>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11"/>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02" name="Google Shape;102;p11"/>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03" name="Google Shape;103;p11"/>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04" name="Google Shape;104;p11"/>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05" name="Google Shape;105;p11"/>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theme" Target="../theme/theme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13946" y="214539"/>
            <a:ext cx="8672146" cy="77992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213946" y="1291174"/>
            <a:ext cx="8672146" cy="513106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8" name="Shape 78"/>
        <p:cNvGrpSpPr/>
        <p:nvPr/>
      </p:nvGrpSpPr>
      <p:grpSpPr>
        <a:xfrm>
          <a:off x="0" y="0"/>
          <a:ext cx="0" cy="0"/>
          <a:chOff x="0" y="0"/>
          <a:chExt cx="0" cy="0"/>
        </a:xfrm>
      </p:grpSpPr>
      <p:sp>
        <p:nvSpPr>
          <p:cNvPr id="79" name="Google Shape;79;p9"/>
          <p:cNvSpPr txBox="1"/>
          <p:nvPr>
            <p:ph type="title"/>
          </p:nvPr>
        </p:nvSpPr>
        <p:spPr>
          <a:xfrm>
            <a:off x="213946" y="214539"/>
            <a:ext cx="8672100" cy="7800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0" name="Google Shape;80;p9"/>
          <p:cNvSpPr txBox="1"/>
          <p:nvPr>
            <p:ph idx="1" type="body"/>
          </p:nvPr>
        </p:nvSpPr>
        <p:spPr>
          <a:xfrm>
            <a:off x="213946" y="1291174"/>
            <a:ext cx="8672100" cy="513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hyperlink" Target="http://www.youtube.com/watch?v=763xZekSD-w" TargetMode="Externa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image" Target="../media/image3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hyperlink" Target="http://www.youtube.com/watch?v=xQy9xKeow2k" TargetMode="Externa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9.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6.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3.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18"/>
          <p:cNvSpPr txBox="1"/>
          <p:nvPr>
            <p:ph idx="4294967295" type="title"/>
          </p:nvPr>
        </p:nvSpPr>
        <p:spPr>
          <a:xfrm>
            <a:off x="297475" y="1395300"/>
            <a:ext cx="3870000" cy="3435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MAKING OUR OWN CHOICES</a:t>
            </a:r>
            <a:endParaRPr>
              <a:solidFill>
                <a:srgbClr val="FFFFFF"/>
              </a:solidFill>
            </a:endParaRPr>
          </a:p>
        </p:txBody>
      </p:sp>
      <p:sp>
        <p:nvSpPr>
          <p:cNvPr id="159" name="Google Shape;159;p18"/>
          <p:cNvSpPr txBox="1"/>
          <p:nvPr>
            <p:ph idx="4294967295" type="title"/>
          </p:nvPr>
        </p:nvSpPr>
        <p:spPr>
          <a:xfrm>
            <a:off x="2851125" y="147575"/>
            <a:ext cx="6116100" cy="794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SESSION 2</a:t>
            </a:r>
            <a:endParaRPr>
              <a:solidFill>
                <a:srgbClr val="FFFFFF"/>
              </a:solidFill>
            </a:endParaRPr>
          </a:p>
        </p:txBody>
      </p:sp>
      <p:sp>
        <p:nvSpPr>
          <p:cNvPr id="160" name="Google Shape;160;p18"/>
          <p:cNvSpPr txBox="1"/>
          <p:nvPr/>
        </p:nvSpPr>
        <p:spPr>
          <a:xfrm>
            <a:off x="-150" y="5711600"/>
            <a:ext cx="91440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rPr lang="en-US" sz="1100">
                <a:highlight>
                  <a:srgbClr val="FFFFFF"/>
                </a:highlight>
              </a:rPr>
              <a:t>© 2019 The University of Texas Health Science Center at Houston. All rights are reserved. </a:t>
            </a:r>
            <a:br>
              <a:rPr lang="en-US" sz="1100">
                <a:highlight>
                  <a:srgbClr val="FFFFFF"/>
                </a:highlight>
              </a:rPr>
            </a:br>
            <a:r>
              <a:rPr lang="en-US" sz="1100">
                <a:highlight>
                  <a:srgbClr val="FFFFFF"/>
                </a:highlight>
              </a:rPr>
              <a:t>CATCH® is a registered trademark of The Regents of the University of California.  </a:t>
            </a:r>
            <a:endParaRPr b="1" sz="2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27"/>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NICOTINE ADDICTION LEVEL</a:t>
            </a:r>
            <a:endParaRPr/>
          </a:p>
        </p:txBody>
      </p:sp>
      <p:sp>
        <p:nvSpPr>
          <p:cNvPr id="234" name="Google Shape;234;p27"/>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65DA3"/>
              </a:buClr>
              <a:buSzPts val="2800"/>
              <a:buFont typeface="Arial"/>
              <a:buChar char="•"/>
            </a:pPr>
            <a:r>
              <a:rPr lang="en-US"/>
              <a:t>Heroin is the only thing more addictive </a:t>
            </a:r>
            <a:br>
              <a:rPr lang="en-US"/>
            </a:br>
            <a:r>
              <a:rPr lang="en-US"/>
              <a:t>than Nicotine!</a:t>
            </a:r>
            <a:endParaRPr/>
          </a:p>
          <a:p>
            <a:pPr indent="-50800" lvl="0" marL="228600" rtl="0" algn="l">
              <a:lnSpc>
                <a:spcPct val="100000"/>
              </a:lnSpc>
              <a:spcBef>
                <a:spcPts val="1000"/>
              </a:spcBef>
              <a:spcAft>
                <a:spcPts val="0"/>
              </a:spcAft>
              <a:buClr>
                <a:srgbClr val="065DA3"/>
              </a:buClr>
              <a:buSzPts val="2800"/>
              <a:buFont typeface="Arial"/>
              <a:buNone/>
            </a:pPr>
            <a:r>
              <a:t/>
            </a:r>
            <a:endParaRPr/>
          </a:p>
        </p:txBody>
      </p:sp>
      <p:pic>
        <p:nvPicPr>
          <p:cNvPr id="235" name="Google Shape;235;p27"/>
          <p:cNvPicPr preferRelativeResize="0"/>
          <p:nvPr/>
        </p:nvPicPr>
        <p:blipFill>
          <a:blip r:embed="rId3">
            <a:alphaModFix/>
          </a:blip>
          <a:stretch>
            <a:fillRect/>
          </a:stretch>
        </p:blipFill>
        <p:spPr>
          <a:xfrm>
            <a:off x="1346600" y="2335675"/>
            <a:ext cx="6450800" cy="3753876"/>
          </a:xfrm>
          <a:prstGeom prst="rect">
            <a:avLst/>
          </a:prstGeom>
          <a:noFill/>
          <a:ln>
            <a:noFill/>
          </a:ln>
        </p:spPr>
      </p:pic>
      <p:sp>
        <p:nvSpPr>
          <p:cNvPr id="236" name="Google Shape;236;p27"/>
          <p:cNvSpPr/>
          <p:nvPr/>
        </p:nvSpPr>
        <p:spPr>
          <a:xfrm>
            <a:off x="5044750" y="2926325"/>
            <a:ext cx="960600" cy="368100"/>
          </a:xfrm>
          <a:prstGeom prst="ellipse">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p:cNvSpPr/>
          <p:nvPr/>
        </p:nvSpPr>
        <p:spPr>
          <a:xfrm>
            <a:off x="6830875" y="2513400"/>
            <a:ext cx="861600" cy="368100"/>
          </a:xfrm>
          <a:prstGeom prst="ellipse">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28"/>
          <p:cNvSpPr txBox="1"/>
          <p:nvPr/>
        </p:nvSpPr>
        <p:spPr>
          <a:xfrm>
            <a:off x="181300" y="118250"/>
            <a:ext cx="6936900" cy="932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rPr>
              <a:t>SMALL GROUPS, ASSEMBLE!</a:t>
            </a:r>
            <a:endParaRPr b="1" sz="3600">
              <a:solidFill>
                <a:srgbClr val="FFFFFF"/>
              </a:solidFill>
            </a:endParaRPr>
          </a:p>
        </p:txBody>
      </p:sp>
      <p:pic>
        <p:nvPicPr>
          <p:cNvPr id="244" name="Google Shape;244;p28"/>
          <p:cNvPicPr preferRelativeResize="0"/>
          <p:nvPr/>
        </p:nvPicPr>
        <p:blipFill>
          <a:blip r:embed="rId3">
            <a:alphaModFix/>
          </a:blip>
          <a:stretch>
            <a:fillRect/>
          </a:stretch>
        </p:blipFill>
        <p:spPr>
          <a:xfrm>
            <a:off x="1206700" y="1549025"/>
            <a:ext cx="6730597" cy="44865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29"/>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latin typeface="Arial"/>
                <a:ea typeface="Arial"/>
                <a:cs typeface="Arial"/>
                <a:sym typeface="Arial"/>
              </a:rPr>
              <a:t>ACTIVITY 1: WHY DO IT?</a:t>
            </a:r>
            <a:endParaRPr sz="2400"/>
          </a:p>
        </p:txBody>
      </p:sp>
      <p:sp>
        <p:nvSpPr>
          <p:cNvPr id="251" name="Google Shape;251;p29"/>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Char char="•"/>
            </a:pPr>
            <a:r>
              <a:rPr lang="en-US"/>
              <a:t>On the front of your index card, record responses to the following question:</a:t>
            </a:r>
            <a:endParaRPr/>
          </a:p>
          <a:p>
            <a:pPr indent="-381000" lvl="1" marL="914400" rtl="0" algn="l">
              <a:lnSpc>
                <a:spcPct val="115000"/>
              </a:lnSpc>
              <a:spcBef>
                <a:spcPts val="0"/>
              </a:spcBef>
              <a:spcAft>
                <a:spcPts val="0"/>
              </a:spcAft>
              <a:buSzPts val="2400"/>
              <a:buChar char="•"/>
            </a:pPr>
            <a:r>
              <a:rPr lang="en-US"/>
              <a:t>Why might kids your age experiment with e-cigarettes?</a:t>
            </a:r>
            <a:endParaRPr/>
          </a:p>
          <a:p>
            <a:pPr indent="-406400" lvl="0" marL="457200" rtl="0" algn="l">
              <a:lnSpc>
                <a:spcPct val="115000"/>
              </a:lnSpc>
              <a:spcBef>
                <a:spcPts val="0"/>
              </a:spcBef>
              <a:spcAft>
                <a:spcPts val="0"/>
              </a:spcAft>
              <a:buSzPts val="2800"/>
              <a:buChar char="•"/>
            </a:pPr>
            <a:r>
              <a:rPr lang="en-US"/>
              <a:t>On the back of your index card, record responses to the following question:</a:t>
            </a:r>
            <a:endParaRPr/>
          </a:p>
          <a:p>
            <a:pPr indent="-381000" lvl="1" marL="914400" rtl="0" algn="l">
              <a:lnSpc>
                <a:spcPct val="115000"/>
              </a:lnSpc>
              <a:spcBef>
                <a:spcPts val="0"/>
              </a:spcBef>
              <a:spcAft>
                <a:spcPts val="0"/>
              </a:spcAft>
              <a:buSzPts val="2400"/>
              <a:buChar char="•"/>
            </a:pPr>
            <a:r>
              <a:rPr lang="en-US"/>
              <a:t>What are some positive things kids your age can do instead of using e-cigarettes?</a:t>
            </a:r>
            <a:endParaRPr b="1" sz="2800">
              <a:solidFill>
                <a:srgbClr val="065DA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30"/>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ACTIVITY 1: WHY DO IT?</a:t>
            </a:r>
            <a:endParaRPr/>
          </a:p>
        </p:txBody>
      </p:sp>
      <p:graphicFrame>
        <p:nvGraphicFramePr>
          <p:cNvPr id="258" name="Google Shape;258;p30"/>
          <p:cNvGraphicFramePr/>
          <p:nvPr/>
        </p:nvGraphicFramePr>
        <p:xfrm>
          <a:off x="500250" y="1497125"/>
          <a:ext cx="3000000" cy="3000000"/>
        </p:xfrm>
        <a:graphic>
          <a:graphicData uri="http://schemas.openxmlformats.org/drawingml/2006/table">
            <a:tbl>
              <a:tblPr>
                <a:noFill/>
                <a:tableStyleId>{CDA7DB13-286D-42A6-952E-E0D46C4CE506}</a:tableStyleId>
              </a:tblPr>
              <a:tblGrid>
                <a:gridCol w="3390000"/>
                <a:gridCol w="4740000"/>
              </a:tblGrid>
              <a:tr h="381000">
                <a:tc>
                  <a:txBody>
                    <a:bodyPr/>
                    <a:lstStyle/>
                    <a:p>
                      <a:pPr indent="0" lvl="0" marL="0" rtl="0" algn="ctr">
                        <a:spcBef>
                          <a:spcPts val="0"/>
                        </a:spcBef>
                        <a:spcAft>
                          <a:spcPts val="0"/>
                        </a:spcAft>
                        <a:buNone/>
                      </a:pPr>
                      <a:r>
                        <a:rPr b="1" lang="en-US">
                          <a:solidFill>
                            <a:schemeClr val="lt1"/>
                          </a:solidFill>
                        </a:rPr>
                        <a:t>Reasons to Try E-Cigarettes</a:t>
                      </a:r>
                      <a:endParaRPr b="1">
                        <a:solidFill>
                          <a:schemeClr val="lt1"/>
                        </a:solidFill>
                      </a:endParaRPr>
                    </a:p>
                  </a:txBody>
                  <a:tcPr marT="91425" marB="91425" marR="91425" marL="91425" anchor="ctr">
                    <a:solidFill>
                      <a:srgbClr val="015FA4"/>
                    </a:solidFill>
                  </a:tcPr>
                </a:tc>
                <a:tc>
                  <a:txBody>
                    <a:bodyPr/>
                    <a:lstStyle/>
                    <a:p>
                      <a:pPr indent="0" lvl="0" marL="0" rtl="0" algn="ctr">
                        <a:spcBef>
                          <a:spcPts val="0"/>
                        </a:spcBef>
                        <a:spcAft>
                          <a:spcPts val="0"/>
                        </a:spcAft>
                        <a:buNone/>
                      </a:pPr>
                      <a:r>
                        <a:rPr b="1" lang="en-US">
                          <a:solidFill>
                            <a:schemeClr val="lt1"/>
                          </a:solidFill>
                        </a:rPr>
                        <a:t>Potential Positive Alternatives</a:t>
                      </a:r>
                      <a:endParaRPr b="1">
                        <a:solidFill>
                          <a:schemeClr val="lt1"/>
                        </a:solidFill>
                      </a:endParaRPr>
                    </a:p>
                  </a:txBody>
                  <a:tcPr marT="91425" marB="91425" marR="91425" marL="91425" anchor="ctr">
                    <a:solidFill>
                      <a:srgbClr val="015FA4"/>
                    </a:solidFill>
                  </a:tcPr>
                </a:tc>
              </a:tr>
              <a:tr h="381000">
                <a:tc>
                  <a:txBody>
                    <a:bodyPr/>
                    <a:lstStyle/>
                    <a:p>
                      <a:pPr indent="0" lvl="0" marL="0" rtl="0" algn="l">
                        <a:spcBef>
                          <a:spcPts val="0"/>
                        </a:spcBef>
                        <a:spcAft>
                          <a:spcPts val="0"/>
                        </a:spcAft>
                        <a:buNone/>
                      </a:pPr>
                      <a:r>
                        <a:rPr lang="en-US"/>
                        <a:t>If friends use e-cigarette </a:t>
                      </a:r>
                      <a:endParaRPr/>
                    </a:p>
                  </a:txBody>
                  <a:tcPr marT="91425" marB="91425" marR="91425" marL="91425"/>
                </a:tc>
                <a:tc>
                  <a:txBody>
                    <a:bodyPr/>
                    <a:lstStyle/>
                    <a:p>
                      <a:pPr indent="0" lvl="0" marL="0" rtl="0" algn="l">
                        <a:spcBef>
                          <a:spcPts val="0"/>
                        </a:spcBef>
                        <a:spcAft>
                          <a:spcPts val="0"/>
                        </a:spcAft>
                        <a:buNone/>
                      </a:pPr>
                      <a:r>
                        <a:rPr lang="en-US"/>
                        <a:t>Be yourself. Help your friends learn about the harm of e-cigarette use. Figure out your passion and join a sports team or a club; invite friends to a movie; tell a joke.</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US"/>
                        <a:t>If family members (parents/siblings) use e-cigarettes</a:t>
                      </a:r>
                      <a:endParaRPr/>
                    </a:p>
                  </a:txBody>
                  <a:tcPr marT="91425" marB="91425" marR="91425" marL="91425"/>
                </a:tc>
                <a:tc>
                  <a:txBody>
                    <a:bodyPr/>
                    <a:lstStyle/>
                    <a:p>
                      <a:pPr indent="0" lvl="0" marL="0" rtl="0" algn="l">
                        <a:spcBef>
                          <a:spcPts val="0"/>
                        </a:spcBef>
                        <a:spcAft>
                          <a:spcPts val="0"/>
                        </a:spcAft>
                        <a:buNone/>
                      </a:pPr>
                      <a:r>
                        <a:rPr lang="en-US"/>
                        <a:t>Inform family members about the dangers of e-cigarette use. Try to institute changes at home requesting family members not smoking around you. </a:t>
                      </a:r>
                      <a:r>
                        <a:rPr i="1" lang="en-US"/>
                        <a:t>Be the voice of reason.</a:t>
                      </a:r>
                      <a:endParaRPr i="1"/>
                    </a:p>
                  </a:txBody>
                  <a:tcPr marT="91425" marB="91425" marR="91425" marL="91425"/>
                </a:tc>
              </a:tr>
              <a:tr h="381000">
                <a:tc>
                  <a:txBody>
                    <a:bodyPr/>
                    <a:lstStyle/>
                    <a:p>
                      <a:pPr indent="0" lvl="0" marL="0" rtl="0" algn="l">
                        <a:spcBef>
                          <a:spcPts val="0"/>
                        </a:spcBef>
                        <a:spcAft>
                          <a:spcPts val="0"/>
                        </a:spcAft>
                        <a:buNone/>
                      </a:pPr>
                      <a:r>
                        <a:rPr lang="en-US"/>
                        <a:t>The flavors look and smell tasty (varied flavouring especially mint, candy, fruit or chocolate. </a:t>
                      </a: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Make your own smoothie with a variety of fruits and vegetables. Get a fresh-pressed juice. Eat or drink something with flavour you like. Indulge in healthier options with intriguing flavours. </a:t>
                      </a:r>
                      <a:endParaRPr/>
                    </a:p>
                  </a:txBody>
                  <a:tcPr marT="91425" marB="91425" marR="91425" marL="91425">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a:t>Just Curious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dk1"/>
                          </a:solidFill>
                        </a:rPr>
                        <a:t>Ask lots of questions and research the facts.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a:t>L</a:t>
                      </a:r>
                      <a:r>
                        <a:rPr lang="en-US"/>
                        <a:t>ess harmful than other forms of tobacco such as cigarettes </a:t>
                      </a:r>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US"/>
                        <a:t>Help friends understand that although e-cigarettes are less harmful, they contain harmful toxins and cause addiction, a brain disease. </a:t>
                      </a:r>
                      <a:endParaRPr/>
                    </a:p>
                  </a:txBody>
                  <a:tcPr marT="91425" marB="91425" marR="91425" marL="91425">
                    <a:lnT cap="flat" cmpd="sng" w="9525">
                      <a:solidFill>
                        <a:srgbClr val="9E9E9E"/>
                      </a:solidFill>
                      <a:prstDash val="solid"/>
                      <a:round/>
                      <a:headEnd len="sm" w="sm" type="none"/>
                      <a:tailEnd len="sm" w="sm" type="none"/>
                    </a:lnT>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latin typeface="Arial"/>
                <a:ea typeface="Arial"/>
                <a:cs typeface="Arial"/>
                <a:sym typeface="Arial"/>
              </a:rPr>
              <a:t>ACTIVITY 2: JUST SAY ‘NO’</a:t>
            </a:r>
            <a:endParaRPr sz="2400"/>
          </a:p>
        </p:txBody>
      </p:sp>
      <p:sp>
        <p:nvSpPr>
          <p:cNvPr id="265" name="Google Shape;265;p31"/>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65DA3"/>
              </a:buClr>
              <a:buSzPts val="2800"/>
              <a:buFont typeface="Arial"/>
              <a:buChar char="•"/>
            </a:pPr>
            <a:r>
              <a:rPr lang="en-US"/>
              <a:t>What are some ways someone could refuse an offer to try an E-cigarette?</a:t>
            </a:r>
            <a:endParaRPr/>
          </a:p>
          <a:p>
            <a:pPr indent="0" lvl="0" marL="0" rtl="0" algn="l">
              <a:lnSpc>
                <a:spcPct val="100000"/>
              </a:lnSpc>
              <a:spcBef>
                <a:spcPts val="1000"/>
              </a:spcBef>
              <a:spcAft>
                <a:spcPts val="0"/>
              </a:spcAft>
              <a:buClr>
                <a:srgbClr val="065DA3"/>
              </a:buClr>
              <a:buSzPts val="2800"/>
              <a:buFont typeface="Arial"/>
              <a:buNone/>
            </a:pPr>
            <a:r>
              <a:t/>
            </a:r>
            <a:endParaRPr/>
          </a:p>
        </p:txBody>
      </p:sp>
      <p:pic>
        <p:nvPicPr>
          <p:cNvPr id="266" name="Google Shape;266;p31"/>
          <p:cNvPicPr preferRelativeResize="0"/>
          <p:nvPr/>
        </p:nvPicPr>
        <p:blipFill rotWithShape="1">
          <a:blip r:embed="rId3">
            <a:alphaModFix/>
          </a:blip>
          <a:srcRect b="0" l="0" r="0" t="0"/>
          <a:stretch/>
        </p:blipFill>
        <p:spPr>
          <a:xfrm>
            <a:off x="2552083" y="2772540"/>
            <a:ext cx="4039835" cy="26932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2"/>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latin typeface="Arial"/>
                <a:ea typeface="Arial"/>
                <a:cs typeface="Arial"/>
                <a:sym typeface="Arial"/>
              </a:rPr>
              <a:t>ACTIVITY 2: JUST SAY ‘NO’</a:t>
            </a:r>
            <a:endParaRPr sz="2400"/>
          </a:p>
        </p:txBody>
      </p:sp>
      <p:sp>
        <p:nvSpPr>
          <p:cNvPr id="273" name="Google Shape;273;p32"/>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Char char="•"/>
            </a:pPr>
            <a:r>
              <a:rPr lang="en-US"/>
              <a:t>Some examples of an exit strategy or refusal when you are offered an e-cigarette:</a:t>
            </a:r>
            <a:endParaRPr/>
          </a:p>
          <a:p>
            <a:pPr indent="-381000" lvl="1" marL="914400" rtl="0" algn="l">
              <a:lnSpc>
                <a:spcPct val="115000"/>
              </a:lnSpc>
              <a:spcBef>
                <a:spcPts val="0"/>
              </a:spcBef>
              <a:spcAft>
                <a:spcPts val="0"/>
              </a:spcAft>
              <a:buSzPts val="2400"/>
              <a:buChar char="•"/>
            </a:pPr>
            <a:r>
              <a:rPr lang="en-US"/>
              <a:t>Simply say "No thanks, I'm good."</a:t>
            </a:r>
            <a:endParaRPr/>
          </a:p>
          <a:p>
            <a:pPr indent="-381000" lvl="1" marL="914400" rtl="0" algn="l">
              <a:lnSpc>
                <a:spcPct val="115000"/>
              </a:lnSpc>
              <a:spcBef>
                <a:spcPts val="0"/>
              </a:spcBef>
              <a:spcAft>
                <a:spcPts val="0"/>
              </a:spcAft>
              <a:buSzPts val="2400"/>
              <a:buChar char="•"/>
            </a:pPr>
            <a:r>
              <a:rPr lang="en-US"/>
              <a:t>Hang out with non-smoking friends</a:t>
            </a:r>
            <a:endParaRPr/>
          </a:p>
          <a:p>
            <a:pPr indent="-381000" lvl="1" marL="914400" rtl="0" algn="l">
              <a:lnSpc>
                <a:spcPct val="115000"/>
              </a:lnSpc>
              <a:spcBef>
                <a:spcPts val="0"/>
              </a:spcBef>
              <a:spcAft>
                <a:spcPts val="0"/>
              </a:spcAft>
              <a:buSzPts val="2400"/>
              <a:buChar char="•"/>
            </a:pPr>
            <a:r>
              <a:rPr lang="en-US"/>
              <a:t>Suggest something else to do</a:t>
            </a:r>
            <a:endParaRPr/>
          </a:p>
          <a:p>
            <a:pPr indent="-381000" lvl="1" marL="914400" rtl="0" algn="l">
              <a:lnSpc>
                <a:spcPct val="115000"/>
              </a:lnSpc>
              <a:spcBef>
                <a:spcPts val="0"/>
              </a:spcBef>
              <a:spcAft>
                <a:spcPts val="0"/>
              </a:spcAft>
              <a:buSzPts val="2400"/>
              <a:buChar char="•"/>
            </a:pPr>
            <a:r>
              <a:rPr lang="en-US"/>
              <a:t>Give your reason for not wanting to use an e-cigarette</a:t>
            </a:r>
            <a:endParaRPr/>
          </a:p>
          <a:p>
            <a:pPr indent="-381000" lvl="1" marL="914400" rtl="0" algn="l">
              <a:lnSpc>
                <a:spcPct val="115000"/>
              </a:lnSpc>
              <a:spcBef>
                <a:spcPts val="0"/>
              </a:spcBef>
              <a:spcAft>
                <a:spcPts val="0"/>
              </a:spcAft>
              <a:buSzPts val="2400"/>
              <a:buChar char="•"/>
            </a:pPr>
            <a:r>
              <a:rPr lang="en-US"/>
              <a:t>Add some humor</a:t>
            </a:r>
            <a:endParaRPr/>
          </a:p>
          <a:p>
            <a:pPr indent="0" lvl="0" marL="914400" rtl="0" algn="l">
              <a:lnSpc>
                <a:spcPct val="115000"/>
              </a:lnSpc>
              <a:spcBef>
                <a:spcPts val="1000"/>
              </a:spcBef>
              <a:spcAft>
                <a:spcPts val="0"/>
              </a:spcAft>
              <a:buClr>
                <a:schemeClr val="dk1"/>
              </a:buClr>
              <a:buSzPts val="1100"/>
              <a:buFont typeface="Arial"/>
              <a:buNone/>
            </a:pPr>
            <a:r>
              <a:t/>
            </a:r>
            <a:endParaRPr/>
          </a:p>
          <a:p>
            <a:pPr indent="0" lvl="0" marL="457200" rtl="0" algn="l">
              <a:lnSpc>
                <a:spcPct val="115000"/>
              </a:lnSpc>
              <a:spcBef>
                <a:spcPts val="1000"/>
              </a:spcBef>
              <a:spcAft>
                <a:spcPts val="0"/>
              </a:spcAft>
              <a:buClr>
                <a:schemeClr val="dk1"/>
              </a:buClr>
              <a:buSzPts val="1100"/>
              <a:buFont typeface="Arial"/>
              <a:buNone/>
            </a:pPr>
            <a:r>
              <a:t/>
            </a:r>
            <a:endParaRPr/>
          </a:p>
          <a:p>
            <a:pPr indent="0" lvl="0" marL="0" rtl="0" algn="l">
              <a:spcBef>
                <a:spcPts val="1000"/>
              </a:spcBef>
              <a:spcAft>
                <a:spcPts val="0"/>
              </a:spcAft>
              <a:buClr>
                <a:schemeClr val="dk1"/>
              </a:buClr>
              <a:buSzPts val="1100"/>
              <a:buFont typeface="Arial"/>
              <a:buNone/>
            </a:pPr>
            <a:r>
              <a:t/>
            </a:r>
            <a:endParaRPr/>
          </a:p>
          <a:p>
            <a:pPr indent="-50800" lvl="0" marL="228600" rtl="0" algn="l">
              <a:lnSpc>
                <a:spcPct val="100000"/>
              </a:lnSpc>
              <a:spcBef>
                <a:spcPts val="1000"/>
              </a:spcBef>
              <a:spcAft>
                <a:spcPts val="0"/>
              </a:spcAft>
              <a:buClr>
                <a:srgbClr val="065DA3"/>
              </a:buClr>
              <a:buSzPts val="2800"/>
              <a:buFont typeface="Arial"/>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33"/>
          <p:cNvSpPr txBox="1"/>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Clr>
                <a:srgbClr val="065DA3"/>
              </a:buClr>
              <a:buSzPts val="2800"/>
              <a:buChar char="•"/>
            </a:pPr>
            <a:r>
              <a:rPr b="1" lang="en-US" sz="2800">
                <a:solidFill>
                  <a:srgbClr val="065DA3"/>
                </a:solidFill>
              </a:rPr>
              <a:t>Form a circle.</a:t>
            </a:r>
            <a:endParaRPr b="1" sz="2800">
              <a:solidFill>
                <a:srgbClr val="065DA3"/>
              </a:solidFill>
            </a:endParaRPr>
          </a:p>
          <a:p>
            <a:pPr indent="-406400" lvl="0" marL="457200" rtl="0" algn="l">
              <a:lnSpc>
                <a:spcPct val="115000"/>
              </a:lnSpc>
              <a:spcBef>
                <a:spcPts val="0"/>
              </a:spcBef>
              <a:spcAft>
                <a:spcPts val="0"/>
              </a:spcAft>
              <a:buClr>
                <a:srgbClr val="065DA3"/>
              </a:buClr>
              <a:buSzPts val="2800"/>
              <a:buChar char="•"/>
            </a:pPr>
            <a:r>
              <a:rPr b="1" lang="en-US" sz="2800">
                <a:solidFill>
                  <a:srgbClr val="065DA3"/>
                </a:solidFill>
              </a:rPr>
              <a:t>Toss the </a:t>
            </a:r>
            <a:r>
              <a:rPr b="1" lang="en-US" sz="2800">
                <a:solidFill>
                  <a:srgbClr val="065DA3"/>
                </a:solidFill>
              </a:rPr>
              <a:t>ball</a:t>
            </a:r>
            <a:r>
              <a:rPr b="1" lang="en-US" sz="2800">
                <a:solidFill>
                  <a:srgbClr val="065DA3"/>
                </a:solidFill>
              </a:rPr>
              <a:t> to each other.</a:t>
            </a:r>
            <a:endParaRPr b="1" sz="2800">
              <a:solidFill>
                <a:srgbClr val="065DA3"/>
              </a:solidFill>
            </a:endParaRPr>
          </a:p>
          <a:p>
            <a:pPr indent="-406400" lvl="0" marL="457200" rtl="0" algn="l">
              <a:lnSpc>
                <a:spcPct val="115000"/>
              </a:lnSpc>
              <a:spcBef>
                <a:spcPts val="0"/>
              </a:spcBef>
              <a:spcAft>
                <a:spcPts val="0"/>
              </a:spcAft>
              <a:buClr>
                <a:srgbClr val="065DA3"/>
              </a:buClr>
              <a:buSzPts val="2800"/>
              <a:buChar char="•"/>
            </a:pPr>
            <a:r>
              <a:rPr b="1" lang="en-US" sz="2800">
                <a:solidFill>
                  <a:srgbClr val="065DA3"/>
                </a:solidFill>
              </a:rPr>
              <a:t>When you receive the ball, give a unique exit line or refusal to remain standing</a:t>
            </a:r>
            <a:endParaRPr b="1" sz="2800">
              <a:solidFill>
                <a:srgbClr val="065DA3"/>
              </a:solidFill>
            </a:endParaRPr>
          </a:p>
          <a:p>
            <a:pPr indent="0" lvl="0" marL="914400" rtl="0" algn="l">
              <a:lnSpc>
                <a:spcPct val="115000"/>
              </a:lnSpc>
              <a:spcBef>
                <a:spcPts val="1000"/>
              </a:spcBef>
              <a:spcAft>
                <a:spcPts val="0"/>
              </a:spcAft>
              <a:buNone/>
            </a:pPr>
            <a:r>
              <a:t/>
            </a:r>
            <a:endParaRPr b="1" sz="2800">
              <a:solidFill>
                <a:srgbClr val="065DA3"/>
              </a:solidFill>
            </a:endParaRPr>
          </a:p>
          <a:p>
            <a:pPr indent="0" lvl="0" marL="457200" rtl="0" algn="l">
              <a:lnSpc>
                <a:spcPct val="115000"/>
              </a:lnSpc>
              <a:spcBef>
                <a:spcPts val="1000"/>
              </a:spcBef>
              <a:spcAft>
                <a:spcPts val="0"/>
              </a:spcAft>
              <a:buNone/>
            </a:pPr>
            <a:r>
              <a:t/>
            </a:r>
            <a:endParaRPr b="1" sz="2800">
              <a:solidFill>
                <a:srgbClr val="065DA3"/>
              </a:solidFill>
            </a:endParaRPr>
          </a:p>
          <a:p>
            <a:pPr indent="0" lvl="0" marL="0" rtl="0" algn="l">
              <a:spcBef>
                <a:spcPts val="1000"/>
              </a:spcBef>
              <a:spcAft>
                <a:spcPts val="0"/>
              </a:spcAft>
              <a:buNone/>
            </a:pPr>
            <a:r>
              <a:t/>
            </a:r>
            <a:endParaRPr b="1" sz="2800">
              <a:solidFill>
                <a:srgbClr val="065DA3"/>
              </a:solidFill>
            </a:endParaRPr>
          </a:p>
        </p:txBody>
      </p:sp>
      <p:sp>
        <p:nvSpPr>
          <p:cNvPr id="280" name="Google Shape;280;p33"/>
          <p:cNvSpPr txBox="1"/>
          <p:nvPr/>
        </p:nvSpPr>
        <p:spPr>
          <a:xfrm>
            <a:off x="181300" y="118250"/>
            <a:ext cx="6936900" cy="932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rPr>
              <a:t>ACTIVITY 2: JUST SAY ‘NO’</a:t>
            </a:r>
            <a:endParaRPr b="1" sz="36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34"/>
          <p:cNvSpPr txBox="1"/>
          <p:nvPr>
            <p:ph idx="1" type="body"/>
          </p:nvPr>
        </p:nvSpPr>
        <p:spPr>
          <a:xfrm>
            <a:off x="348073" y="1283409"/>
            <a:ext cx="8502900" cy="5129100"/>
          </a:xfrm>
          <a:prstGeom prst="rect">
            <a:avLst/>
          </a:prstGeom>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lang="en-US"/>
              <a:t>Approximately </a:t>
            </a:r>
            <a:r>
              <a:rPr lang="en-US"/>
              <a:t>2 in 5</a:t>
            </a:r>
            <a:r>
              <a:rPr lang="en-US"/>
              <a:t> </a:t>
            </a:r>
            <a:r>
              <a:rPr lang="en-US"/>
              <a:t>kids your age</a:t>
            </a:r>
            <a:r>
              <a:rPr lang="en-US"/>
              <a:t> don’t think regular use of e-cigarettes is harmful</a:t>
            </a:r>
            <a:r>
              <a:rPr lang="en-US">
                <a:solidFill>
                  <a:srgbClr val="065DA3"/>
                </a:solidFill>
              </a:rPr>
              <a:t>.</a:t>
            </a:r>
            <a:r>
              <a:rPr lang="en-US">
                <a:solidFill>
                  <a:srgbClr val="065DA3"/>
                </a:solidFill>
              </a:rPr>
              <a:t> </a:t>
            </a:r>
            <a:endParaRPr>
              <a:solidFill>
                <a:srgbClr val="065DA3"/>
              </a:solidFill>
            </a:endParaRPr>
          </a:p>
          <a:p>
            <a:pPr indent="-406400" lvl="0" marL="457200" marR="0" rtl="0" algn="l">
              <a:lnSpc>
                <a:spcPct val="115000"/>
              </a:lnSpc>
              <a:spcBef>
                <a:spcPts val="0"/>
              </a:spcBef>
              <a:spcAft>
                <a:spcPts val="0"/>
              </a:spcAft>
              <a:buSzPts val="2800"/>
              <a:buChar char="•"/>
            </a:pPr>
            <a:r>
              <a:rPr lang="en-US"/>
              <a:t>Over 50% of kids your age don’t think there is nicotine in flavored e-cigarettes.</a:t>
            </a:r>
            <a:endParaRPr/>
          </a:p>
          <a:p>
            <a:pPr indent="-406400" lvl="0" marL="457200" marR="0" rtl="0" algn="l">
              <a:lnSpc>
                <a:spcPct val="115000"/>
              </a:lnSpc>
              <a:spcBef>
                <a:spcPts val="0"/>
              </a:spcBef>
              <a:spcAft>
                <a:spcPts val="0"/>
              </a:spcAft>
              <a:buClr>
                <a:srgbClr val="065DA3"/>
              </a:buClr>
              <a:buSzPts val="2800"/>
              <a:buFont typeface="Arial"/>
              <a:buChar char="•"/>
            </a:pPr>
            <a:r>
              <a:rPr lang="en-US">
                <a:solidFill>
                  <a:srgbClr val="065DA3"/>
                </a:solidFill>
              </a:rPr>
              <a:t>Sharing information is </a:t>
            </a:r>
            <a:r>
              <a:rPr i="1" lang="en-US" u="sng">
                <a:solidFill>
                  <a:srgbClr val="065DA3"/>
                </a:solidFill>
              </a:rPr>
              <a:t>a better strategy</a:t>
            </a:r>
            <a:r>
              <a:rPr lang="en-US">
                <a:solidFill>
                  <a:srgbClr val="065DA3"/>
                </a:solidFill>
              </a:rPr>
              <a:t> than being mean or putting someone down because of their </a:t>
            </a:r>
            <a:r>
              <a:rPr lang="en-US"/>
              <a:t>e</a:t>
            </a:r>
            <a:r>
              <a:rPr lang="en-US">
                <a:solidFill>
                  <a:srgbClr val="065DA3"/>
                </a:solidFill>
              </a:rPr>
              <a:t>-cigarette use.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287" name="Google Shape;287;p34"/>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KNOWLEDGE IS POWER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35"/>
          <p:cNvSpPr txBox="1"/>
          <p:nvPr/>
        </p:nvSpPr>
        <p:spPr>
          <a:xfrm>
            <a:off x="181300" y="118250"/>
            <a:ext cx="7080300" cy="932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300">
                <a:solidFill>
                  <a:srgbClr val="FFFFFF"/>
                </a:solidFill>
              </a:rPr>
              <a:t>ASSIGNMENT: ADULT INTERVIEW</a:t>
            </a:r>
            <a:endParaRPr b="1" sz="3300">
              <a:solidFill>
                <a:srgbClr val="FFFFFF"/>
              </a:solidFill>
            </a:endParaRPr>
          </a:p>
        </p:txBody>
      </p:sp>
      <p:pic>
        <p:nvPicPr>
          <p:cNvPr id="294" name="Google Shape;294;p35"/>
          <p:cNvPicPr preferRelativeResize="0"/>
          <p:nvPr/>
        </p:nvPicPr>
        <p:blipFill>
          <a:blip r:embed="rId3">
            <a:alphaModFix/>
          </a:blip>
          <a:stretch>
            <a:fillRect/>
          </a:stretch>
        </p:blipFill>
        <p:spPr>
          <a:xfrm>
            <a:off x="742125" y="1977226"/>
            <a:ext cx="7659751" cy="34530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19"/>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THE REAL COST: NICOTINE</a:t>
            </a:r>
            <a:endParaRPr/>
          </a:p>
        </p:txBody>
      </p:sp>
      <p:pic>
        <p:nvPicPr>
          <p:cNvPr descr="Mensaje: no dejes que el tabaco te controle.&#10;&#10;Tema: adolescencia, dependencia." id="167" name="Google Shape;167;p19" title="The Real Cost - FDA (USA)">
            <a:hlinkClick r:id="rId3"/>
          </p:cNvPr>
          <p:cNvPicPr preferRelativeResize="0"/>
          <p:nvPr/>
        </p:nvPicPr>
        <p:blipFill>
          <a:blip r:embed="rId4">
            <a:alphaModFix/>
          </a:blip>
          <a:stretch>
            <a:fillRect/>
          </a:stretch>
        </p:blipFill>
        <p:spPr>
          <a:xfrm>
            <a:off x="1300162" y="1384400"/>
            <a:ext cx="6543676" cy="4907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0"/>
          <p:cNvSpPr txBox="1"/>
          <p:nvPr>
            <p:ph type="title"/>
          </p:nvPr>
        </p:nvSpPr>
        <p:spPr>
          <a:xfrm>
            <a:off x="211200" y="93768"/>
            <a:ext cx="7304100" cy="1031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800"/>
              <a:buFont typeface="Arial Narrow"/>
              <a:buNone/>
            </a:pPr>
            <a:r>
              <a:rPr b="1" lang="en-US" sz="2800"/>
              <a:t>E-CIGARETTES ARE KNOWN TO OCCASIONALLY EXPLODE IN YOUR POCKET OR YOUR MOUTH…</a:t>
            </a:r>
            <a:endParaRPr/>
          </a:p>
        </p:txBody>
      </p:sp>
      <p:pic>
        <p:nvPicPr>
          <p:cNvPr id="174" name="Google Shape;174;p20"/>
          <p:cNvPicPr preferRelativeResize="0"/>
          <p:nvPr>
            <p:ph idx="1" type="body"/>
          </p:nvPr>
        </p:nvPicPr>
        <p:blipFill rotWithShape="1">
          <a:blip r:embed="rId3">
            <a:alphaModFix/>
          </a:blip>
          <a:srcRect b="6699" l="2490" r="3894" t="0"/>
          <a:stretch/>
        </p:blipFill>
        <p:spPr>
          <a:xfrm>
            <a:off x="5148873" y="1276883"/>
            <a:ext cx="3853500" cy="4156500"/>
          </a:xfrm>
          <a:prstGeom prst="rect">
            <a:avLst/>
          </a:prstGeom>
          <a:noFill/>
          <a:ln>
            <a:noFill/>
          </a:ln>
        </p:spPr>
      </p:pic>
      <p:pic>
        <p:nvPicPr>
          <p:cNvPr id="175" name="Google Shape;175;p20"/>
          <p:cNvPicPr preferRelativeResize="0"/>
          <p:nvPr/>
        </p:nvPicPr>
        <p:blipFill rotWithShape="1">
          <a:blip r:embed="rId4">
            <a:alphaModFix/>
          </a:blip>
          <a:srcRect b="0" l="0" r="0" t="0"/>
          <a:stretch/>
        </p:blipFill>
        <p:spPr>
          <a:xfrm>
            <a:off x="141732" y="2214380"/>
            <a:ext cx="4858478" cy="2429240"/>
          </a:xfrm>
          <a:prstGeom prst="rect">
            <a:avLst/>
          </a:prstGeom>
          <a:noFill/>
          <a:ln>
            <a:noFill/>
          </a:ln>
        </p:spPr>
      </p:pic>
      <p:sp>
        <p:nvSpPr>
          <p:cNvPr id="176" name="Google Shape;176;p20"/>
          <p:cNvSpPr txBox="1"/>
          <p:nvPr/>
        </p:nvSpPr>
        <p:spPr>
          <a:xfrm>
            <a:off x="5086733" y="5411242"/>
            <a:ext cx="42696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600">
                <a:solidFill>
                  <a:schemeClr val="dk1"/>
                </a:solidFill>
                <a:latin typeface="Arial"/>
                <a:ea typeface="Arial"/>
                <a:cs typeface="Arial"/>
                <a:sym typeface="Arial"/>
              </a:rPr>
              <a:t>Figure 1</a:t>
            </a:r>
            <a:r>
              <a:rPr lang="en-US" sz="600">
                <a:solidFill>
                  <a:schemeClr val="dk1"/>
                </a:solidFill>
                <a:latin typeface="Arial"/>
                <a:ea typeface="Arial"/>
                <a:cs typeface="Arial"/>
                <a:sym typeface="Arial"/>
              </a:rPr>
              <a:t>. Initial presentation. A, extraoral view of lips. B, Upper labial mucosa. C, Lower labial mucosa. </a:t>
            </a:r>
            <a:br>
              <a:rPr lang="en-US" sz="600">
                <a:solidFill>
                  <a:schemeClr val="dk1"/>
                </a:solidFill>
                <a:latin typeface="Arial"/>
                <a:ea typeface="Arial"/>
                <a:cs typeface="Arial"/>
                <a:sym typeface="Arial"/>
              </a:rPr>
            </a:br>
            <a:r>
              <a:rPr lang="en-US" sz="600">
                <a:solidFill>
                  <a:schemeClr val="dk1"/>
                </a:solidFill>
                <a:latin typeface="Arial"/>
                <a:ea typeface="Arial"/>
                <a:cs typeface="Arial"/>
                <a:sym typeface="Arial"/>
              </a:rPr>
              <a:t>D, Teeth involved. E, Hard palate. F, Soft palate.</a:t>
            </a:r>
            <a:endParaRPr/>
          </a:p>
          <a:p>
            <a:pPr indent="0" lvl="0" marL="0" marR="0" rtl="0" algn="l">
              <a:spcBef>
                <a:spcPts val="0"/>
              </a:spcBef>
              <a:spcAft>
                <a:spcPts val="0"/>
              </a:spcAft>
              <a:buNone/>
            </a:pPr>
            <a:r>
              <a:rPr lang="en-US" sz="600">
                <a:solidFill>
                  <a:schemeClr val="dk1"/>
                </a:solidFill>
                <a:latin typeface="Arial"/>
                <a:ea typeface="Arial"/>
                <a:cs typeface="Arial"/>
                <a:sym typeface="Arial"/>
              </a:rPr>
              <a:t>Roger et al. Oral Trauma After Explosion of E-Cigarette. J Oral Maxillofac Surg 2016</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1"/>
          <p:cNvSpPr txBox="1"/>
          <p:nvPr>
            <p:ph type="title"/>
          </p:nvPr>
        </p:nvSpPr>
        <p:spPr>
          <a:xfrm>
            <a:off x="348075" y="212632"/>
            <a:ext cx="7072500" cy="783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000"/>
              <a:t>TAKE A GUESS</a:t>
            </a:r>
            <a:endParaRPr/>
          </a:p>
        </p:txBody>
      </p:sp>
      <p:sp>
        <p:nvSpPr>
          <p:cNvPr id="183" name="Google Shape;183;p21"/>
          <p:cNvSpPr txBox="1"/>
          <p:nvPr>
            <p:ph idx="1" type="body"/>
          </p:nvPr>
        </p:nvSpPr>
        <p:spPr>
          <a:xfrm>
            <a:off x="348073" y="1283409"/>
            <a:ext cx="8502900" cy="51291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Char char="•"/>
            </a:pPr>
            <a:r>
              <a:rPr lang="en-US"/>
              <a:t>What percentage of </a:t>
            </a:r>
            <a:r>
              <a:rPr i="1" lang="en-US"/>
              <a:t>middle school students</a:t>
            </a:r>
            <a:r>
              <a:rPr lang="en-US"/>
              <a:t> </a:t>
            </a:r>
            <a:br>
              <a:rPr lang="en-US"/>
            </a:br>
            <a:r>
              <a:rPr lang="en-US"/>
              <a:t>have smoked e-cigarettes in the past 30 days?</a:t>
            </a:r>
            <a:endParaRPr/>
          </a:p>
          <a:p>
            <a:pPr indent="-406400" lvl="0" marL="457200" rtl="0" algn="l">
              <a:spcBef>
                <a:spcPts val="1000"/>
              </a:spcBef>
              <a:spcAft>
                <a:spcPts val="0"/>
              </a:spcAft>
              <a:buSzPts val="2800"/>
              <a:buChar char="•"/>
            </a:pPr>
            <a:r>
              <a:rPr lang="en-US"/>
              <a:t>What percentage of </a:t>
            </a:r>
            <a:r>
              <a:rPr i="1" lang="en-US"/>
              <a:t>high school students </a:t>
            </a:r>
            <a:br>
              <a:rPr lang="en-US"/>
            </a:br>
            <a:r>
              <a:rPr lang="en-US"/>
              <a:t>have smoked e-cigarettes in the past 30 days?</a:t>
            </a:r>
            <a:endParaRPr/>
          </a:p>
          <a:p>
            <a:pPr indent="0" lvl="0" marL="0" rtl="0" algn="l">
              <a:spcBef>
                <a:spcPts val="1000"/>
              </a:spcBef>
              <a:spcAft>
                <a:spcPts val="0"/>
              </a:spcAft>
              <a:buClr>
                <a:schemeClr val="dk1"/>
              </a:buClr>
              <a:buSzPts val="1100"/>
              <a:buFont typeface="Arial"/>
              <a:buNone/>
            </a:pPr>
            <a:r>
              <a:t/>
            </a:r>
            <a:endParaRPr/>
          </a:p>
          <a:p>
            <a:pPr indent="0" lvl="0" marL="0" rtl="0" algn="l">
              <a:spcBef>
                <a:spcPts val="1000"/>
              </a:spcBef>
              <a:spcAft>
                <a:spcPts val="0"/>
              </a:spcAft>
              <a:buNone/>
            </a:pPr>
            <a:r>
              <a:rPr lang="en-US"/>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2"/>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THE TRUTH</a:t>
            </a:r>
            <a:endParaRPr/>
          </a:p>
        </p:txBody>
      </p:sp>
      <p:pic>
        <p:nvPicPr>
          <p:cNvPr id="190" name="Google Shape;190;p22"/>
          <p:cNvPicPr preferRelativeResize="0"/>
          <p:nvPr/>
        </p:nvPicPr>
        <p:blipFill>
          <a:blip r:embed="rId3">
            <a:alphaModFix/>
          </a:blip>
          <a:stretch>
            <a:fillRect/>
          </a:stretch>
        </p:blipFill>
        <p:spPr>
          <a:xfrm>
            <a:off x="181300" y="1782600"/>
            <a:ext cx="8686800" cy="4000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3"/>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WHAT HAPPENS WHEN YOU </a:t>
            </a:r>
            <a:r>
              <a:rPr lang="en-US"/>
              <a:t>VAPE</a:t>
            </a:r>
            <a:r>
              <a:rPr lang="en-US"/>
              <a:t>?</a:t>
            </a:r>
            <a:endParaRPr/>
          </a:p>
        </p:txBody>
      </p:sp>
      <p:pic>
        <p:nvPicPr>
          <p:cNvPr descr="Vaping can put nicotine in your brain. Good luck getting that out. Try the Braintrolled Challenge. &#10;&#10;Find out more:&#10;https://therealcost.betobaccofree.hhs.gov/braintrolled.html&#10;&#10;Want more? Try our other Braintrolled Challenges:&#10;https://www.youtube.com/playlist?list=PLgf1d4CujVYa12CfACoaK8UWrdtktfbVu&#10;&#10;Follow The Real Cost:&#10;Facebook: http://www.Facebook.com/KnowTheRealCost&#10;Instagram: https://www.instagram.com/therealcost/&#10;Tumblr: http://www.KnowTheRealCost.Tumblr.com&#10;Twitter: http://www.Twitter.com/KnowTheRealCost" id="197" name="Google Shape;197;p23" title="Try Not To Get Braintrolled Challenge | Zit | The Real Cost of Vapes">
            <a:hlinkClick r:id="rId3"/>
          </p:cNvPr>
          <p:cNvPicPr preferRelativeResize="0"/>
          <p:nvPr/>
        </p:nvPicPr>
        <p:blipFill>
          <a:blip r:embed="rId4">
            <a:alphaModFix/>
          </a:blip>
          <a:stretch>
            <a:fillRect/>
          </a:stretch>
        </p:blipFill>
        <p:spPr>
          <a:xfrm>
            <a:off x="1511050" y="1499426"/>
            <a:ext cx="6061925" cy="4546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4"/>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WHAT IS MORE ADDICTIVE…</a:t>
            </a:r>
            <a:endParaRPr/>
          </a:p>
        </p:txBody>
      </p:sp>
      <p:pic>
        <p:nvPicPr>
          <p:cNvPr id="204" name="Google Shape;204;p24"/>
          <p:cNvPicPr preferRelativeResize="0"/>
          <p:nvPr/>
        </p:nvPicPr>
        <p:blipFill>
          <a:blip r:embed="rId3">
            <a:alphaModFix/>
          </a:blip>
          <a:stretch>
            <a:fillRect/>
          </a:stretch>
        </p:blipFill>
        <p:spPr>
          <a:xfrm>
            <a:off x="5198280" y="2448400"/>
            <a:ext cx="3146746" cy="2096201"/>
          </a:xfrm>
          <a:prstGeom prst="rect">
            <a:avLst/>
          </a:prstGeom>
          <a:noFill/>
          <a:ln>
            <a:noFill/>
          </a:ln>
        </p:spPr>
      </p:pic>
      <p:pic>
        <p:nvPicPr>
          <p:cNvPr id="205" name="Google Shape;205;p24"/>
          <p:cNvPicPr preferRelativeResize="0"/>
          <p:nvPr/>
        </p:nvPicPr>
        <p:blipFill rotWithShape="1">
          <a:blip r:embed="rId4">
            <a:alphaModFix/>
          </a:blip>
          <a:srcRect b="8045" l="0" r="0" t="0"/>
          <a:stretch/>
        </p:blipFill>
        <p:spPr>
          <a:xfrm>
            <a:off x="710219" y="2457088"/>
            <a:ext cx="3419352" cy="2096224"/>
          </a:xfrm>
          <a:prstGeom prst="rect">
            <a:avLst/>
          </a:prstGeom>
          <a:noFill/>
          <a:ln>
            <a:noFill/>
          </a:ln>
        </p:spPr>
      </p:pic>
      <p:sp>
        <p:nvSpPr>
          <p:cNvPr id="206" name="Google Shape;206;p24"/>
          <p:cNvSpPr txBox="1"/>
          <p:nvPr/>
        </p:nvSpPr>
        <p:spPr>
          <a:xfrm>
            <a:off x="710225" y="2026200"/>
            <a:ext cx="2323800" cy="5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065DA3"/>
                </a:solidFill>
              </a:rPr>
              <a:t>NICOTINE</a:t>
            </a:r>
            <a:endParaRPr b="1" sz="2000">
              <a:solidFill>
                <a:srgbClr val="065DA3"/>
              </a:solidFill>
            </a:endParaRPr>
          </a:p>
        </p:txBody>
      </p:sp>
      <p:sp>
        <p:nvSpPr>
          <p:cNvPr id="207" name="Google Shape;207;p24"/>
          <p:cNvSpPr txBox="1"/>
          <p:nvPr/>
        </p:nvSpPr>
        <p:spPr>
          <a:xfrm>
            <a:off x="5198275" y="2026200"/>
            <a:ext cx="2323800" cy="5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065DA3"/>
                </a:solidFill>
              </a:rPr>
              <a:t>CAFFEINE</a:t>
            </a:r>
            <a:r>
              <a:rPr b="1" lang="en-US" sz="2000">
                <a:solidFill>
                  <a:srgbClr val="065DA3"/>
                </a:solidFill>
              </a:rPr>
              <a:t> </a:t>
            </a:r>
            <a:endParaRPr b="1" sz="2000">
              <a:solidFill>
                <a:srgbClr val="065DA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25"/>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WHAT IS MORE ADDICTIVE…</a:t>
            </a:r>
            <a:endParaRPr/>
          </a:p>
        </p:txBody>
      </p:sp>
      <p:pic>
        <p:nvPicPr>
          <p:cNvPr id="214" name="Google Shape;214;p25"/>
          <p:cNvPicPr preferRelativeResize="0"/>
          <p:nvPr/>
        </p:nvPicPr>
        <p:blipFill>
          <a:blip r:embed="rId3">
            <a:alphaModFix/>
          </a:blip>
          <a:stretch>
            <a:fillRect/>
          </a:stretch>
        </p:blipFill>
        <p:spPr>
          <a:xfrm>
            <a:off x="5152226" y="2457086"/>
            <a:ext cx="3154186" cy="2096226"/>
          </a:xfrm>
          <a:prstGeom prst="rect">
            <a:avLst/>
          </a:prstGeom>
          <a:noFill/>
          <a:ln>
            <a:noFill/>
          </a:ln>
        </p:spPr>
      </p:pic>
      <p:sp>
        <p:nvSpPr>
          <p:cNvPr id="215" name="Google Shape;215;p25"/>
          <p:cNvSpPr txBox="1"/>
          <p:nvPr/>
        </p:nvSpPr>
        <p:spPr>
          <a:xfrm>
            <a:off x="5152225" y="2026200"/>
            <a:ext cx="2323800" cy="53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000">
                <a:solidFill>
                  <a:srgbClr val="065DA3"/>
                </a:solidFill>
              </a:rPr>
              <a:t>ALCOHOL</a:t>
            </a:r>
            <a:endParaRPr b="1" sz="2000">
              <a:solidFill>
                <a:srgbClr val="065DA3"/>
              </a:solidFill>
            </a:endParaRPr>
          </a:p>
        </p:txBody>
      </p:sp>
      <p:pic>
        <p:nvPicPr>
          <p:cNvPr id="216" name="Google Shape;216;p25"/>
          <p:cNvPicPr preferRelativeResize="0"/>
          <p:nvPr/>
        </p:nvPicPr>
        <p:blipFill rotWithShape="1">
          <a:blip r:embed="rId4">
            <a:alphaModFix/>
          </a:blip>
          <a:srcRect b="8045" l="0" r="0" t="0"/>
          <a:stretch/>
        </p:blipFill>
        <p:spPr>
          <a:xfrm>
            <a:off x="710219" y="2457088"/>
            <a:ext cx="3419352" cy="2096224"/>
          </a:xfrm>
          <a:prstGeom prst="rect">
            <a:avLst/>
          </a:prstGeom>
          <a:noFill/>
          <a:ln>
            <a:noFill/>
          </a:ln>
        </p:spPr>
      </p:pic>
      <p:sp>
        <p:nvSpPr>
          <p:cNvPr id="217" name="Google Shape;217;p25"/>
          <p:cNvSpPr txBox="1"/>
          <p:nvPr/>
        </p:nvSpPr>
        <p:spPr>
          <a:xfrm>
            <a:off x="710225" y="2026200"/>
            <a:ext cx="2323800" cy="5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065DA3"/>
                </a:solidFill>
              </a:rPr>
              <a:t>NICOTINE</a:t>
            </a:r>
            <a:endParaRPr b="1" sz="2000">
              <a:solidFill>
                <a:srgbClr val="065DA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26"/>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WHAT IS MORE ADDICTIVE…</a:t>
            </a:r>
            <a:endParaRPr/>
          </a:p>
        </p:txBody>
      </p:sp>
      <p:pic>
        <p:nvPicPr>
          <p:cNvPr id="224" name="Google Shape;224;p26"/>
          <p:cNvPicPr preferRelativeResize="0"/>
          <p:nvPr/>
        </p:nvPicPr>
        <p:blipFill>
          <a:blip r:embed="rId3">
            <a:alphaModFix/>
          </a:blip>
          <a:stretch>
            <a:fillRect/>
          </a:stretch>
        </p:blipFill>
        <p:spPr>
          <a:xfrm>
            <a:off x="4920251" y="2457086"/>
            <a:ext cx="3493699" cy="2096225"/>
          </a:xfrm>
          <a:prstGeom prst="rect">
            <a:avLst/>
          </a:prstGeom>
          <a:noFill/>
          <a:ln>
            <a:noFill/>
          </a:ln>
        </p:spPr>
      </p:pic>
      <p:sp>
        <p:nvSpPr>
          <p:cNvPr id="225" name="Google Shape;225;p26"/>
          <p:cNvSpPr txBox="1"/>
          <p:nvPr/>
        </p:nvSpPr>
        <p:spPr>
          <a:xfrm>
            <a:off x="4920250" y="2026200"/>
            <a:ext cx="2323800" cy="53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000">
                <a:solidFill>
                  <a:srgbClr val="065DA3"/>
                </a:solidFill>
              </a:rPr>
              <a:t>MORPHINE </a:t>
            </a:r>
            <a:r>
              <a:rPr b="1" lang="en-US" sz="2000">
                <a:solidFill>
                  <a:srgbClr val="065DA3"/>
                </a:solidFill>
              </a:rPr>
              <a:t> </a:t>
            </a:r>
            <a:endParaRPr b="1" sz="2000">
              <a:solidFill>
                <a:srgbClr val="065DA3"/>
              </a:solidFill>
            </a:endParaRPr>
          </a:p>
        </p:txBody>
      </p:sp>
      <p:pic>
        <p:nvPicPr>
          <p:cNvPr id="226" name="Google Shape;226;p26"/>
          <p:cNvPicPr preferRelativeResize="0"/>
          <p:nvPr/>
        </p:nvPicPr>
        <p:blipFill rotWithShape="1">
          <a:blip r:embed="rId4">
            <a:alphaModFix/>
          </a:blip>
          <a:srcRect b="8045" l="0" r="0" t="0"/>
          <a:stretch/>
        </p:blipFill>
        <p:spPr>
          <a:xfrm>
            <a:off x="710219" y="2457088"/>
            <a:ext cx="3419352" cy="2096224"/>
          </a:xfrm>
          <a:prstGeom prst="rect">
            <a:avLst/>
          </a:prstGeom>
          <a:noFill/>
          <a:ln>
            <a:noFill/>
          </a:ln>
        </p:spPr>
      </p:pic>
      <p:sp>
        <p:nvSpPr>
          <p:cNvPr id="227" name="Google Shape;227;p26"/>
          <p:cNvSpPr txBox="1"/>
          <p:nvPr/>
        </p:nvSpPr>
        <p:spPr>
          <a:xfrm>
            <a:off x="710225" y="2026200"/>
            <a:ext cx="2323800" cy="5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065DA3"/>
                </a:solidFill>
              </a:rPr>
              <a:t>NICOTINE</a:t>
            </a:r>
            <a:endParaRPr b="1" sz="2000">
              <a:solidFill>
                <a:srgbClr val="065DA3"/>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