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3"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9144000"/>
  <p:notesSz cx="6858000" cy="9144000"/>
  <p:embeddedFontLst>
    <p:embeddedFont>
      <p:font typeface="Arial Narrow"/>
      <p:regular r:id="rId38"/>
      <p:bold r:id="rId39"/>
      <p:italic r:id="rId40"/>
      <p:boldItalic r:id="rId41"/>
    </p:embeddedFont>
    <p:embeddedFont>
      <p:font typeface="Montserrat"/>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208"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alNarrow-italic.fntdata"/><Relationship Id="rId20" Type="http://schemas.openxmlformats.org/officeDocument/2006/relationships/slide" Target="slides/slide14.xml"/><Relationship Id="rId42" Type="http://schemas.openxmlformats.org/officeDocument/2006/relationships/font" Target="fonts/Montserrat-regular.fntdata"/><Relationship Id="rId41" Type="http://schemas.openxmlformats.org/officeDocument/2006/relationships/font" Target="fonts/ArialNarrow-boldItalic.fntdata"/><Relationship Id="rId22" Type="http://schemas.openxmlformats.org/officeDocument/2006/relationships/slide" Target="slides/slide16.xml"/><Relationship Id="rId44" Type="http://schemas.openxmlformats.org/officeDocument/2006/relationships/font" Target="fonts/Montserrat-italic.fntdata"/><Relationship Id="rId21" Type="http://schemas.openxmlformats.org/officeDocument/2006/relationships/slide" Target="slides/slide15.xml"/><Relationship Id="rId43" Type="http://schemas.openxmlformats.org/officeDocument/2006/relationships/font" Target="fonts/Montserrat-bold.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ArialNarrow-bold.fntdata"/><Relationship Id="rId16" Type="http://schemas.openxmlformats.org/officeDocument/2006/relationships/slide" Target="slides/slide10.xml"/><Relationship Id="rId38" Type="http://schemas.openxmlformats.org/officeDocument/2006/relationships/font" Target="fonts/ArialNarrow-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a6d4002a8_1_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a6d4002a8_1_1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6" name="Google Shape;156;g5a6d4002a8_1_1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5cdf4ea610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5cdf4ea610_0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latin typeface="Arial"/>
                <a:ea typeface="Arial"/>
                <a:cs typeface="Arial"/>
                <a:sym typeface="Arial"/>
              </a:rPr>
              <a:t>Explain: </a:t>
            </a:r>
            <a:r>
              <a:rPr lang="en-US">
                <a:latin typeface="Arial"/>
                <a:ea typeface="Arial"/>
                <a:cs typeface="Arial"/>
                <a:sym typeface="Arial"/>
              </a:rPr>
              <a:t>These are two direct advertising examples from JUUL. On the left - an email campaign pushed out to their existing user base, on the right - a campaign from their social media (Instagram + Twitter). Both examples were developed and paid for by JUUL.</a:t>
            </a:r>
            <a:endParaRPr>
              <a:latin typeface="Arial"/>
              <a:ea typeface="Arial"/>
              <a:cs typeface="Arial"/>
              <a:sym typeface="Arial"/>
            </a:endParaRPr>
          </a:p>
        </p:txBody>
      </p:sp>
      <p:sp>
        <p:nvSpPr>
          <p:cNvPr id="223" name="Google Shape;223;g5cdf4ea610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5938dfab56_0_5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5938dfab56_0_5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Indirect Advertising includes the mediums below AND Big tobacco pressures the mass media not to print bad things about vaping and smoking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Indirect Advertising</a:t>
            </a:r>
            <a:r>
              <a:rPr lang="en-US">
                <a:latin typeface="Arial"/>
                <a:ea typeface="Arial"/>
                <a:cs typeface="Arial"/>
                <a:sym typeface="Arial"/>
              </a:rPr>
              <a:t>: Hides that it is an add - the company wants to remind you of their product without actually asking you to buy it. Think of seeing the Nike or Apple logos - just by seeing the mark or name, you know what they sell and their slogan and can usually get a picture of the product in your mind.</a:t>
            </a:r>
            <a:endParaRPr>
              <a:latin typeface="Arial"/>
              <a:ea typeface="Arial"/>
              <a:cs typeface="Arial"/>
              <a:sym typeface="Arial"/>
            </a:endParaRPr>
          </a:p>
          <a:p>
            <a:pPr indent="-304800" lvl="0" marL="457200" rtl="0" algn="l">
              <a:lnSpc>
                <a:spcPct val="115000"/>
              </a:lnSpc>
              <a:spcBef>
                <a:spcPts val="400"/>
              </a:spcBef>
              <a:spcAft>
                <a:spcPts val="0"/>
              </a:spcAft>
              <a:buSzPts val="1200"/>
              <a:buChar char="●"/>
            </a:pPr>
            <a:r>
              <a:rPr b="1" lang="en-US">
                <a:latin typeface="Arial"/>
                <a:ea typeface="Arial"/>
                <a:cs typeface="Arial"/>
                <a:sym typeface="Arial"/>
              </a:rPr>
              <a:t>Social Media:</a:t>
            </a:r>
            <a:r>
              <a:rPr lang="en-US">
                <a:latin typeface="Arial"/>
                <a:ea typeface="Arial"/>
                <a:cs typeface="Arial"/>
                <a:sym typeface="Arial"/>
              </a:rPr>
              <a:t> Big tobacco companies pay people to post about tobacco and e-cigarettes to glamorize and make them look “cool”, fun, social, delicious.</a:t>
            </a:r>
            <a:endParaRPr>
              <a:latin typeface="Arial"/>
              <a:ea typeface="Arial"/>
              <a:cs typeface="Arial"/>
              <a:sym typeface="Arial"/>
            </a:endParaRPr>
          </a:p>
          <a:p>
            <a:pPr indent="-304800" lvl="0" marL="457200" rtl="0" algn="l">
              <a:lnSpc>
                <a:spcPct val="115000"/>
              </a:lnSpc>
              <a:spcBef>
                <a:spcPts val="0"/>
              </a:spcBef>
              <a:spcAft>
                <a:spcPts val="0"/>
              </a:spcAft>
              <a:buSzPts val="1200"/>
              <a:buChar char="●"/>
            </a:pPr>
            <a:r>
              <a:rPr b="1" lang="en-US">
                <a:latin typeface="Arial"/>
                <a:ea typeface="Arial"/>
                <a:cs typeface="Arial"/>
                <a:sym typeface="Arial"/>
              </a:rPr>
              <a:t>Movies/Television:</a:t>
            </a:r>
            <a:r>
              <a:rPr lang="en-US">
                <a:latin typeface="Arial"/>
                <a:ea typeface="Arial"/>
                <a:cs typeface="Arial"/>
                <a:sym typeface="Arial"/>
              </a:rPr>
              <a:t> Tobacco and e-cigarette companies pay actors to smoke their brands in movies/television.  </a:t>
            </a:r>
            <a:endParaRPr>
              <a:latin typeface="Arial"/>
              <a:ea typeface="Arial"/>
              <a:cs typeface="Arial"/>
              <a:sym typeface="Arial"/>
            </a:endParaRPr>
          </a:p>
          <a:p>
            <a:pPr indent="-304800" lvl="0" marL="457200" rtl="0" algn="l">
              <a:lnSpc>
                <a:spcPct val="115000"/>
              </a:lnSpc>
              <a:spcBef>
                <a:spcPts val="0"/>
              </a:spcBef>
              <a:spcAft>
                <a:spcPts val="0"/>
              </a:spcAft>
              <a:buSzPts val="1200"/>
              <a:buChar char="●"/>
            </a:pPr>
            <a:r>
              <a:rPr b="1" lang="en-US">
                <a:latin typeface="Arial"/>
                <a:ea typeface="Arial"/>
                <a:cs typeface="Arial"/>
                <a:sym typeface="Arial"/>
              </a:rPr>
              <a:t>Magazines/Newspapers:</a:t>
            </a:r>
            <a:r>
              <a:rPr lang="en-US">
                <a:latin typeface="Arial"/>
                <a:ea typeface="Arial"/>
                <a:cs typeface="Arial"/>
                <a:sym typeface="Arial"/>
              </a:rPr>
              <a:t> Some magazines choose to take money from the tobacco and e-cigarette industry to promote products as part of a glamorous lifestyle</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31" name="Google Shape;231;g5938dfab56_0_5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5938dfab56_0_5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5938dfab56_0_5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1200"/>
              <a:buFont typeface="Calibri"/>
              <a:buNone/>
            </a:pPr>
            <a:r>
              <a:rPr b="1" lang="en-US">
                <a:latin typeface="Arial"/>
                <a:ea typeface="Arial"/>
                <a:cs typeface="Arial"/>
                <a:sym typeface="Arial"/>
              </a:rPr>
              <a:t>Social Media: </a:t>
            </a:r>
            <a:r>
              <a:rPr lang="en-US">
                <a:latin typeface="Arial"/>
                <a:ea typeface="Arial"/>
                <a:cs typeface="Arial"/>
                <a:sym typeface="Arial"/>
              </a:rPr>
              <a:t>Bella Hadid (famous model) posted a video on Instagram vowing to quit using JUUL - with a video of her using a JUUL.</a:t>
            </a:r>
            <a:endParaRPr>
              <a:latin typeface="Arial"/>
              <a:ea typeface="Arial"/>
              <a:cs typeface="Arial"/>
              <a:sym typeface="Arial"/>
            </a:endParaRPr>
          </a:p>
        </p:txBody>
      </p:sp>
      <p:sp>
        <p:nvSpPr>
          <p:cNvPr id="238" name="Google Shape;238;g5938dfab56_0_5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5be040aeb9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5be040aeb9_0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1200"/>
              <a:buFont typeface="Calibri"/>
              <a:buNone/>
            </a:pPr>
            <a:r>
              <a:rPr b="1" lang="en-US">
                <a:latin typeface="Arial"/>
                <a:ea typeface="Arial"/>
                <a:cs typeface="Arial"/>
                <a:sym typeface="Arial"/>
              </a:rPr>
              <a:t>Television: </a:t>
            </a:r>
            <a:r>
              <a:rPr lang="en-US">
                <a:latin typeface="Arial"/>
                <a:ea typeface="Arial"/>
                <a:cs typeface="Arial"/>
                <a:sym typeface="Arial"/>
              </a:rPr>
              <a:t>Popular Netflix Show - American Vandal, encourages a group of six students to finish an entire JUUL pod in an hour</a:t>
            </a:r>
            <a:endParaRPr>
              <a:latin typeface="Arial"/>
              <a:ea typeface="Arial"/>
              <a:cs typeface="Arial"/>
              <a:sym typeface="Arial"/>
            </a:endParaRPr>
          </a:p>
        </p:txBody>
      </p:sp>
      <p:sp>
        <p:nvSpPr>
          <p:cNvPr id="245" name="Google Shape;245;g5be040aeb9_0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5c2fa7e61e_3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5c2fa7e61e_3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1200"/>
              <a:buFont typeface="Calibri"/>
              <a:buNone/>
            </a:pPr>
            <a:r>
              <a:rPr b="1" lang="en-US">
                <a:latin typeface="Arial"/>
                <a:ea typeface="Arial"/>
                <a:cs typeface="Arial"/>
                <a:sym typeface="Arial"/>
              </a:rPr>
              <a:t>Ask: </a:t>
            </a:r>
            <a:r>
              <a:rPr lang="en-US">
                <a:latin typeface="Arial"/>
                <a:ea typeface="Arial"/>
                <a:cs typeface="Arial"/>
                <a:sym typeface="Arial"/>
              </a:rPr>
              <a:t>have you seen a TV show or movie with a character using an e-cigarette?</a:t>
            </a:r>
            <a:endParaRPr>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Calibri"/>
              <a:buNone/>
            </a:pPr>
            <a:r>
              <a:rPr b="1" lang="en-US">
                <a:latin typeface="Arial"/>
                <a:ea typeface="Arial"/>
                <a:cs typeface="Arial"/>
                <a:sym typeface="Arial"/>
              </a:rPr>
              <a:t>Explain</a:t>
            </a:r>
            <a:r>
              <a:rPr lang="en-US">
                <a:latin typeface="Arial"/>
                <a:ea typeface="Arial"/>
                <a:cs typeface="Arial"/>
                <a:sym typeface="Arial"/>
              </a:rPr>
              <a:t>: E-cigarette use has started to pop up in TV shows and movies, although it is a not as </a:t>
            </a:r>
            <a:r>
              <a:rPr lang="en-US">
                <a:latin typeface="Arial"/>
                <a:ea typeface="Arial"/>
                <a:cs typeface="Arial"/>
                <a:sym typeface="Arial"/>
              </a:rPr>
              <a:t>widespread</a:t>
            </a:r>
            <a:r>
              <a:rPr lang="en-US">
                <a:latin typeface="Arial"/>
                <a:ea typeface="Arial"/>
                <a:cs typeface="Arial"/>
                <a:sym typeface="Arial"/>
              </a:rPr>
              <a:t> as traditional cigarette use was.</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b="1" lang="en-US">
                <a:latin typeface="Arial"/>
                <a:ea typeface="Arial"/>
                <a:cs typeface="Arial"/>
                <a:sym typeface="Arial"/>
              </a:rPr>
              <a:t>Don’t believe the hype.. it’s a form of indirect advertisement!  </a:t>
            </a:r>
            <a:r>
              <a:rPr lang="en-US">
                <a:latin typeface="Arial"/>
                <a:ea typeface="Arial"/>
                <a:cs typeface="Arial"/>
                <a:sym typeface="Arial"/>
              </a:rPr>
              <a:t>Often celebrities get paid to use an e-cigarette or other tobacco products in TV shows and movies - it is the same with other products like soda and clothing/accessories</a:t>
            </a:r>
            <a:endParaRPr b="1">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Calibri"/>
              <a:buNone/>
            </a:pPr>
            <a:r>
              <a:rPr lang="en-US">
                <a:latin typeface="Arial"/>
                <a:ea typeface="Arial"/>
                <a:cs typeface="Arial"/>
                <a:sym typeface="Arial"/>
              </a:rPr>
              <a:t>The following are the examples in the image above.</a:t>
            </a:r>
            <a:endParaRPr>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Calibri"/>
              <a:buNone/>
            </a:pPr>
            <a:r>
              <a:rPr lang="en-US">
                <a:latin typeface="Arial"/>
                <a:ea typeface="Arial"/>
                <a:cs typeface="Arial"/>
                <a:sym typeface="Arial"/>
              </a:rPr>
              <a:t>Leonardo </a:t>
            </a:r>
            <a:r>
              <a:rPr lang="en-US">
                <a:latin typeface="Arial"/>
                <a:ea typeface="Arial"/>
                <a:cs typeface="Arial"/>
                <a:sym typeface="Arial"/>
              </a:rPr>
              <a:t>DiCaprio</a:t>
            </a:r>
            <a:r>
              <a:rPr lang="en-US">
                <a:latin typeface="Arial"/>
                <a:ea typeface="Arial"/>
                <a:cs typeface="Arial"/>
                <a:sym typeface="Arial"/>
              </a:rPr>
              <a:t> at the SAG Awards </a:t>
            </a:r>
            <a:endParaRPr>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Calibri"/>
              <a:buNone/>
            </a:pPr>
            <a:r>
              <a:rPr lang="en-US">
                <a:latin typeface="Arial"/>
                <a:ea typeface="Arial"/>
                <a:cs typeface="Arial"/>
                <a:sym typeface="Arial"/>
              </a:rPr>
              <a:t>Jack Black vaping in the movie Sex Tape. </a:t>
            </a:r>
            <a:endParaRPr>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Calibri"/>
              <a:buNone/>
            </a:pPr>
            <a:r>
              <a:rPr lang="en-US">
                <a:latin typeface="Arial"/>
                <a:ea typeface="Arial"/>
                <a:cs typeface="Arial"/>
                <a:sym typeface="Arial"/>
              </a:rPr>
              <a:t>Johnny</a:t>
            </a:r>
            <a:r>
              <a:rPr lang="en-US">
                <a:latin typeface="Arial"/>
                <a:ea typeface="Arial"/>
                <a:cs typeface="Arial"/>
                <a:sym typeface="Arial"/>
              </a:rPr>
              <a:t> Depp vaping in the movie The Tourist. </a:t>
            </a:r>
            <a:endParaRPr>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Calibri"/>
              <a:buNone/>
            </a:pPr>
            <a:r>
              <a:rPr lang="en-US">
                <a:latin typeface="Arial"/>
                <a:ea typeface="Arial"/>
                <a:cs typeface="Arial"/>
                <a:sym typeface="Arial"/>
              </a:rPr>
              <a:t>Rodrigo Santoro vaping in the movie Focus </a:t>
            </a:r>
            <a:endParaRPr>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Calibri"/>
              <a:buNone/>
            </a:pPr>
            <a:r>
              <a:rPr lang="en-US">
                <a:latin typeface="Arial"/>
                <a:ea typeface="Arial"/>
                <a:cs typeface="Arial"/>
                <a:sym typeface="Arial"/>
              </a:rPr>
              <a:t>John Cusack vaping in the movie Drive Hard. </a:t>
            </a:r>
            <a:endParaRPr>
              <a:latin typeface="Arial"/>
              <a:ea typeface="Arial"/>
              <a:cs typeface="Arial"/>
              <a:sym typeface="Arial"/>
            </a:endParaRPr>
          </a:p>
        </p:txBody>
      </p:sp>
      <p:sp>
        <p:nvSpPr>
          <p:cNvPr id="252" name="Google Shape;252;g5c2fa7e61e_3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5be040aeb9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5be040aeb9_0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1200"/>
              <a:buFont typeface="Calibri"/>
              <a:buNone/>
            </a:pPr>
            <a:r>
              <a:rPr b="1" lang="en-US">
                <a:latin typeface="Arial"/>
                <a:ea typeface="Arial"/>
                <a:cs typeface="Arial"/>
                <a:sym typeface="Arial"/>
              </a:rPr>
              <a:t>Magazines (online)</a:t>
            </a:r>
            <a:r>
              <a:rPr b="1" lang="en-US">
                <a:latin typeface="Arial"/>
                <a:ea typeface="Arial"/>
                <a:cs typeface="Arial"/>
                <a:sym typeface="Arial"/>
              </a:rPr>
              <a:t>: </a:t>
            </a:r>
            <a:r>
              <a:rPr lang="en-US">
                <a:latin typeface="Arial"/>
                <a:ea typeface="Arial"/>
                <a:cs typeface="Arial"/>
                <a:sym typeface="Arial"/>
              </a:rPr>
              <a:t>Vanity Fair running an article about actor Sophie Turner (from Game of Thrones and X-Men) and her JUUL</a:t>
            </a:r>
            <a:endParaRPr>
              <a:latin typeface="Arial"/>
              <a:ea typeface="Arial"/>
              <a:cs typeface="Arial"/>
              <a:sym typeface="Arial"/>
            </a:endParaRPr>
          </a:p>
        </p:txBody>
      </p:sp>
      <p:sp>
        <p:nvSpPr>
          <p:cNvPr id="260" name="Google Shape;260;g5be040aeb9_0_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5938dfab56_0_5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5938dfab56_0_5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Watch</a:t>
            </a:r>
            <a:r>
              <a:rPr lang="en-US">
                <a:latin typeface="Arial"/>
                <a:ea typeface="Arial"/>
                <a:cs typeface="Arial"/>
                <a:sym typeface="Arial"/>
              </a:rPr>
              <a:t>: The Real Cost: Magic Tricks. Tell students to keep this in mind as we participate in the next activity.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Link: </a:t>
            </a:r>
            <a:r>
              <a:rPr lang="en-US">
                <a:latin typeface="Arial"/>
                <a:ea typeface="Arial"/>
                <a:cs typeface="Arial"/>
                <a:sym typeface="Arial"/>
              </a:rPr>
              <a:t>https://youtu.be/nE8fOLH1LrY</a:t>
            </a:r>
            <a:endParaRPr>
              <a:latin typeface="Arial"/>
              <a:ea typeface="Arial"/>
              <a:cs typeface="Arial"/>
              <a:sym typeface="Arial"/>
            </a:endParaRPr>
          </a:p>
        </p:txBody>
      </p:sp>
      <p:sp>
        <p:nvSpPr>
          <p:cNvPr id="268" name="Google Shape;268;g5938dfab56_0_5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5938dfab56_0_5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5938dfab56_0_5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Ask</a:t>
            </a:r>
            <a:r>
              <a:rPr lang="en-US">
                <a:latin typeface="Arial"/>
                <a:ea typeface="Arial"/>
                <a:cs typeface="Arial"/>
                <a:sym typeface="Arial"/>
              </a:rPr>
              <a:t> the students to assemble into their numbered groups.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75" name="Google Shape;275;g5938dfab56_0_5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5938dfab56_0_5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5938dfab56_0_5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Activity 1: E-cigarette Advertising Appeals</a:t>
            </a:r>
            <a:r>
              <a:rPr b="1" lang="en-US">
                <a:latin typeface="Arial"/>
                <a:ea typeface="Arial"/>
                <a:cs typeface="Arial"/>
                <a:sym typeface="Arial"/>
              </a:rPr>
              <a:t> (10-15 min.)</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Peer Group Facilitators to turn to Session 3, Activity 1: E-cigarette Advertising Appeals Worksheet</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lang="en-US">
                <a:latin typeface="Arial"/>
                <a:ea typeface="Arial"/>
                <a:cs typeface="Arial"/>
                <a:sym typeface="Arial"/>
              </a:rPr>
              <a:t>Self-awareness - accurate self-perception</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Social awareness - perspective taking, respect for others</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Responsible decision-making - identifying problems, analyzing situations, reflecting</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84" name="Google Shape;284;g5938dfab56_0_5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5c35f72af4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5c35f72af4_0_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Activity 1: E-cigarette Advertising Appeals</a:t>
            </a:r>
            <a:r>
              <a:rPr b="1" lang="en-US">
                <a:latin typeface="Arial"/>
                <a:ea typeface="Arial"/>
                <a:cs typeface="Arial"/>
                <a:sym typeface="Arial"/>
              </a:rPr>
              <a:t> (10-15 min.)</a:t>
            </a:r>
            <a:endParaRPr sz="1200">
              <a:solidFill>
                <a:schemeClr val="dk1"/>
              </a:solidFill>
              <a:latin typeface="Arial"/>
              <a:ea typeface="Arial"/>
              <a:cs typeface="Arial"/>
              <a:sym typeface="Arial"/>
            </a:endParaRPr>
          </a:p>
          <a:p>
            <a:pPr indent="0" lvl="0" marL="0" rtl="0" algn="l">
              <a:spcBef>
                <a:spcPts val="360"/>
              </a:spcBef>
              <a:spcAft>
                <a:spcPts val="0"/>
              </a:spcAft>
              <a:buNone/>
            </a:pPr>
            <a:r>
              <a:rPr b="1" lang="en-US" sz="1200">
                <a:solidFill>
                  <a:schemeClr val="dk1"/>
                </a:solidFill>
                <a:latin typeface="Arial"/>
                <a:ea typeface="Arial"/>
                <a:cs typeface="Arial"/>
                <a:sym typeface="Arial"/>
              </a:rPr>
              <a:t>Explain:</a:t>
            </a:r>
            <a:r>
              <a:rPr lang="en-US" sz="1200">
                <a:solidFill>
                  <a:schemeClr val="dk1"/>
                </a:solidFill>
                <a:latin typeface="Arial"/>
                <a:ea typeface="Arial"/>
                <a:cs typeface="Arial"/>
                <a:sym typeface="Arial"/>
              </a:rPr>
              <a:t> I am going to display some E-cigarette ads. Jot down your reactions to the ads on some scratch paper.</a:t>
            </a:r>
            <a:endParaRPr>
              <a:latin typeface="Arial"/>
              <a:ea typeface="Arial"/>
              <a:cs typeface="Arial"/>
              <a:sym typeface="Arial"/>
            </a:endParaRPr>
          </a:p>
          <a:p>
            <a:pPr indent="0" lvl="0" marL="0" rtl="0" algn="l">
              <a:spcBef>
                <a:spcPts val="360"/>
              </a:spcBef>
              <a:spcAft>
                <a:spcPts val="0"/>
              </a:spcAft>
              <a:buNone/>
            </a:pPr>
            <a:r>
              <a:rPr b="1" lang="en-US" sz="1200">
                <a:solidFill>
                  <a:schemeClr val="dk1"/>
                </a:solidFill>
                <a:latin typeface="Arial"/>
                <a:ea typeface="Arial"/>
                <a:cs typeface="Arial"/>
                <a:sym typeface="Arial"/>
              </a:rPr>
              <a:t>Ask </a:t>
            </a:r>
            <a:r>
              <a:rPr lang="en-US" sz="1200">
                <a:solidFill>
                  <a:schemeClr val="dk1"/>
                </a:solidFill>
                <a:latin typeface="Arial"/>
                <a:ea typeface="Arial"/>
                <a:cs typeface="Arial"/>
                <a:sym typeface="Arial"/>
              </a:rPr>
              <a:t>Peer Group Facilitators to use Peer Group Facilitator Sheet 2: E-cigarette Advertising Appeals to lead their group in discussing reactions to the ads.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reflecting</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91" name="Google Shape;291;g5c35f72af4_0_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938dfab56_0_4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5938dfab56_0_4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Introduction (5 min.)</a:t>
            </a:r>
            <a:endParaRPr b="1" u="sng">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students to bring out Handout 2: Adult Interview. Ask the following questions:</a:t>
            </a:r>
            <a:endParaRPr>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lang="en-US">
                <a:latin typeface="Arial"/>
                <a:ea typeface="Arial"/>
                <a:cs typeface="Arial"/>
                <a:sym typeface="Arial"/>
              </a:rPr>
              <a:t>Did your adult give any good advice for resisting peer pressure?</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Did your adult know the facts about E-cigarettes?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lang="en-US">
                <a:latin typeface="Arial"/>
                <a:ea typeface="Arial"/>
                <a:cs typeface="Arial"/>
                <a:sym typeface="Arial"/>
              </a:rPr>
              <a:t>Self management - self-motivation, stress management</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Social awareness - empathy, perspective-taking, respect for others</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Relationship skills - communication, social engagement, relationship-building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None/>
            </a:pPr>
            <a:r>
              <a:t/>
            </a:r>
            <a:endParaRPr b="1" u="sng">
              <a:latin typeface="Arial"/>
              <a:ea typeface="Arial"/>
              <a:cs typeface="Arial"/>
              <a:sym typeface="Arial"/>
            </a:endParaRPr>
          </a:p>
        </p:txBody>
      </p:sp>
      <p:sp>
        <p:nvSpPr>
          <p:cNvPr id="164" name="Google Shape;164;g5938dfab56_0_4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5938dfab56_0_5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g5938dfab56_0_5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Possible Answer(s): Flavors, Health</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98" name="Google Shape;298;g5938dfab56_0_5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5938dfab56_0_5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5938dfab56_0_5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Arial"/>
                <a:ea typeface="Arial"/>
                <a:cs typeface="Arial"/>
                <a:sym typeface="Arial"/>
              </a:rPr>
              <a:t>Possible Answer(s): Social Life, Glamorous, Femininity</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p:txBody>
      </p:sp>
      <p:sp>
        <p:nvSpPr>
          <p:cNvPr id="305" name="Google Shape;305;g5938dfab56_0_5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5938dfab56_0_5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5938dfab56_0_5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Arial"/>
                <a:ea typeface="Arial"/>
                <a:cs typeface="Arial"/>
                <a:sym typeface="Arial"/>
              </a:rPr>
              <a:t>Possible Answer(s): Freedom, Social Life, Health</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312" name="Google Shape;312;g5938dfab56_0_5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5938dfab56_0_5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5938dfab56_0_5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Arial"/>
                <a:ea typeface="Arial"/>
                <a:cs typeface="Arial"/>
                <a:sym typeface="Arial"/>
              </a:rPr>
              <a:t>Possible Answer(s): Freedom, femininity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319" name="Google Shape;319;g5938dfab56_0_5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5bd6f489d3_1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5bd6f489d3_1_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Arial"/>
                <a:ea typeface="Arial"/>
                <a:cs typeface="Arial"/>
                <a:sym typeface="Arial"/>
              </a:rPr>
              <a:t>Possible Answer(s): Social Life, Masculinity, Glamorous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326" name="Google Shape;326;g5bd6f489d3_1_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5938dfab56_0_5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5938dfab56_0_5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Arial"/>
                <a:ea typeface="Arial"/>
                <a:cs typeface="Arial"/>
                <a:sym typeface="Arial"/>
              </a:rPr>
              <a:t>Discuss as a class: </a:t>
            </a:r>
            <a:r>
              <a:rPr lang="en-US" sz="1200">
                <a:solidFill>
                  <a:schemeClr val="dk1"/>
                </a:solidFill>
                <a:latin typeface="Arial"/>
                <a:ea typeface="Arial"/>
                <a:cs typeface="Arial"/>
                <a:sym typeface="Arial"/>
              </a:rPr>
              <a:t>Do these advertisements portray the reality of the toxic ingredients and potential for addiction? </a:t>
            </a:r>
            <a:endParaRPr>
              <a:latin typeface="Arial"/>
              <a:ea typeface="Arial"/>
              <a:cs typeface="Arial"/>
              <a:sym typeface="Arial"/>
            </a:endParaRPr>
          </a:p>
          <a:p>
            <a:pPr indent="0" lvl="0" marL="0" rtl="0" algn="l">
              <a:spcBef>
                <a:spcPts val="360"/>
              </a:spcBef>
              <a:spcAft>
                <a:spcPts val="0"/>
              </a:spcAft>
              <a:buNone/>
            </a:pPr>
            <a:r>
              <a:t/>
            </a:r>
            <a:endParaRPr sz="1200">
              <a:solidFill>
                <a:schemeClr val="dk1"/>
              </a:solidFill>
              <a:latin typeface="Arial"/>
              <a:ea typeface="Arial"/>
              <a:cs typeface="Arial"/>
              <a:sym typeface="Arial"/>
            </a:endParaRPr>
          </a:p>
          <a:p>
            <a:pPr indent="0" lvl="0" marL="0" rtl="0" algn="l">
              <a:spcBef>
                <a:spcPts val="360"/>
              </a:spcBef>
              <a:spcAft>
                <a:spcPts val="0"/>
              </a:spcAft>
              <a:buNone/>
            </a:pPr>
            <a:r>
              <a:t/>
            </a:r>
            <a:endParaRPr sz="1200">
              <a:solidFill>
                <a:schemeClr val="dk1"/>
              </a:solidFill>
              <a:latin typeface="Arial"/>
              <a:ea typeface="Arial"/>
              <a:cs typeface="Arial"/>
              <a:sym typeface="Arial"/>
            </a:endParaRPr>
          </a:p>
          <a:p>
            <a:pPr indent="0" lvl="0" marL="0" rtl="0" algn="l">
              <a:spcBef>
                <a:spcPts val="360"/>
              </a:spcBef>
              <a:spcAft>
                <a:spcPts val="0"/>
              </a:spcAft>
              <a:buNone/>
            </a:pPr>
            <a:r>
              <a:rPr lang="en-US" sz="1200">
                <a:solidFill>
                  <a:schemeClr val="dk1"/>
                </a:solidFill>
                <a:latin typeface="Arial"/>
                <a:ea typeface="Arial"/>
                <a:cs typeface="Arial"/>
                <a:sym typeface="Arial"/>
              </a:rPr>
              <a:t>Photo source: https://twitter.com/blucigs/status/901617793468125184</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333" name="Google Shape;333;g5938dfab56_0_5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5938dfab56_0_5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5938dfab56_0_5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u="sng">
                <a:solidFill>
                  <a:schemeClr val="dk1"/>
                </a:solidFill>
                <a:latin typeface="Arial"/>
                <a:ea typeface="Arial"/>
                <a:cs typeface="Arial"/>
                <a:sym typeface="Arial"/>
              </a:rPr>
              <a:t>Activity 2: </a:t>
            </a:r>
            <a:r>
              <a:rPr b="1" lang="en-US" u="sng">
                <a:latin typeface="Arial"/>
                <a:ea typeface="Arial"/>
                <a:cs typeface="Arial"/>
                <a:sym typeface="Arial"/>
              </a:rPr>
              <a:t>Not My Lungs</a:t>
            </a:r>
            <a:r>
              <a:rPr b="1" lang="en-US" sz="1200" u="sng">
                <a:solidFill>
                  <a:schemeClr val="dk1"/>
                </a:solidFill>
                <a:latin typeface="Arial"/>
                <a:ea typeface="Arial"/>
                <a:cs typeface="Arial"/>
                <a:sym typeface="Arial"/>
              </a:rPr>
              <a:t>: A </a:t>
            </a:r>
            <a:r>
              <a:rPr b="1" lang="en-US" u="sng">
                <a:latin typeface="Arial"/>
                <a:ea typeface="Arial"/>
                <a:cs typeface="Arial"/>
                <a:sym typeface="Arial"/>
              </a:rPr>
              <a:t>Campaign</a:t>
            </a:r>
            <a:r>
              <a:rPr b="1" lang="en-US" sz="1200">
                <a:solidFill>
                  <a:schemeClr val="dk1"/>
                </a:solidFill>
                <a:latin typeface="Arial"/>
                <a:ea typeface="Arial"/>
                <a:cs typeface="Arial"/>
                <a:sym typeface="Arial"/>
              </a:rPr>
              <a:t> (10 min.)</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Review: </a:t>
            </a:r>
            <a:r>
              <a:rPr lang="en-US">
                <a:latin typeface="Arial"/>
                <a:ea typeface="Arial"/>
                <a:cs typeface="Arial"/>
                <a:sym typeface="Arial"/>
              </a:rPr>
              <a:t>So far in this course you have learned the truth about e-cigarette ingredients, the negative consequences of use, and advertising techniques used by the industry.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Share </a:t>
            </a:r>
            <a:r>
              <a:rPr lang="en-US">
                <a:latin typeface="Arial"/>
                <a:ea typeface="Arial"/>
                <a:cs typeface="Arial"/>
                <a:sym typeface="Arial"/>
              </a:rPr>
              <a:t>that although the government is working to regulate these products and how the e-cigarette and tobacco industries advertise the products, there is still a lot of false information out there being pushed by E-cigarette companies and social media influencers like: “They are as harmless as breathing air" and "The 'smoke' is harmless water vapor.”</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Ask </a:t>
            </a:r>
            <a:r>
              <a:rPr lang="en-US">
                <a:latin typeface="Arial"/>
                <a:ea typeface="Arial"/>
                <a:cs typeface="Arial"/>
                <a:sym typeface="Arial"/>
              </a:rPr>
              <a:t>Peer Group Facilitators to turn to Session 3, Activity 2: Real Talk: A Campaign.</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Explain: </a:t>
            </a:r>
            <a:r>
              <a:rPr lang="en-US">
                <a:latin typeface="Arial"/>
                <a:ea typeface="Arial"/>
                <a:cs typeface="Arial"/>
                <a:sym typeface="Arial"/>
              </a:rPr>
              <a:t>This activity has two parts. Part 1, which we will complete today, is creating a “true” e-cigarette description using the information you have learned in this program so far. Part 2 is creating a three-part social media campaign against e-cigarettes and using your new description. Part 2 will be started today and completed in the next lesson.</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respect for others, empathy, appreciating diversity</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reflecting</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341" name="Google Shape;341;g5938dfab56_0_5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5c35f72af4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5c35f72af4_0_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u="sng">
                <a:solidFill>
                  <a:schemeClr val="dk1"/>
                </a:solidFill>
                <a:latin typeface="Arial"/>
                <a:ea typeface="Arial"/>
                <a:cs typeface="Arial"/>
                <a:sym typeface="Arial"/>
              </a:rPr>
              <a:t>Activity 2: </a:t>
            </a:r>
            <a:r>
              <a:rPr b="1" lang="en-US" u="sng">
                <a:latin typeface="Arial"/>
                <a:ea typeface="Arial"/>
                <a:cs typeface="Arial"/>
                <a:sym typeface="Arial"/>
              </a:rPr>
              <a:t>Not My Lungs</a:t>
            </a:r>
            <a:r>
              <a:rPr b="1" lang="en-US" sz="1200" u="sng">
                <a:solidFill>
                  <a:schemeClr val="dk1"/>
                </a:solidFill>
                <a:latin typeface="Arial"/>
                <a:ea typeface="Arial"/>
                <a:cs typeface="Arial"/>
                <a:sym typeface="Arial"/>
              </a:rPr>
              <a:t>: A </a:t>
            </a:r>
            <a:r>
              <a:rPr b="1" lang="en-US" u="sng">
                <a:latin typeface="Arial"/>
                <a:ea typeface="Arial"/>
                <a:cs typeface="Arial"/>
                <a:sym typeface="Arial"/>
              </a:rPr>
              <a:t>Campaign - Part 1</a:t>
            </a:r>
            <a:r>
              <a:rPr b="1" lang="en-US" sz="1200">
                <a:solidFill>
                  <a:schemeClr val="dk1"/>
                </a:solidFill>
                <a:latin typeface="Arial"/>
                <a:ea typeface="Arial"/>
                <a:cs typeface="Arial"/>
                <a:sym typeface="Arial"/>
              </a:rPr>
              <a:t> (</a:t>
            </a:r>
            <a:r>
              <a:rPr b="1" lang="en-US">
                <a:latin typeface="Arial"/>
                <a:ea typeface="Arial"/>
                <a:cs typeface="Arial"/>
                <a:sym typeface="Arial"/>
              </a:rPr>
              <a:t>5</a:t>
            </a:r>
            <a:r>
              <a:rPr b="1" lang="en-US" sz="1200">
                <a:solidFill>
                  <a:schemeClr val="dk1"/>
                </a:solidFill>
                <a:latin typeface="Arial"/>
                <a:ea typeface="Arial"/>
                <a:cs typeface="Arial"/>
                <a:sym typeface="Arial"/>
              </a:rPr>
              <a:t> min.)</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Ask </a:t>
            </a:r>
            <a:r>
              <a:rPr lang="en-US">
                <a:latin typeface="Arial"/>
                <a:ea typeface="Arial"/>
                <a:cs typeface="Arial"/>
                <a:sym typeface="Arial"/>
              </a:rPr>
              <a:t>Peer group facilitators to lead their group in a brainstorming session about their true description of e-cigarettes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respect for others, empathy, appreciating diversity</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reflecting</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348" name="Google Shape;348;g5c35f72af4_0_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5c35f72af4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5c35f72af4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u="sng">
                <a:solidFill>
                  <a:schemeClr val="dk1"/>
                </a:solidFill>
                <a:latin typeface="Arial"/>
                <a:ea typeface="Arial"/>
                <a:cs typeface="Arial"/>
                <a:sym typeface="Arial"/>
              </a:rPr>
              <a:t>Activity 2:</a:t>
            </a:r>
            <a:r>
              <a:rPr b="1" lang="en-US" u="sng">
                <a:latin typeface="Arial"/>
                <a:ea typeface="Arial"/>
                <a:cs typeface="Arial"/>
                <a:sym typeface="Arial"/>
              </a:rPr>
              <a:t> Not My Lungs</a:t>
            </a:r>
            <a:r>
              <a:rPr b="1" lang="en-US" sz="1200" u="sng">
                <a:solidFill>
                  <a:schemeClr val="dk1"/>
                </a:solidFill>
                <a:latin typeface="Arial"/>
                <a:ea typeface="Arial"/>
                <a:cs typeface="Arial"/>
                <a:sym typeface="Arial"/>
              </a:rPr>
              <a:t>: A </a:t>
            </a:r>
            <a:r>
              <a:rPr b="1" lang="en-US" u="sng">
                <a:latin typeface="Arial"/>
                <a:ea typeface="Arial"/>
                <a:cs typeface="Arial"/>
                <a:sym typeface="Arial"/>
              </a:rPr>
              <a:t>Campaign - Part 2</a:t>
            </a:r>
            <a:r>
              <a:rPr b="1" lang="en-US" sz="1200">
                <a:solidFill>
                  <a:schemeClr val="dk1"/>
                </a:solidFill>
                <a:latin typeface="Arial"/>
                <a:ea typeface="Arial"/>
                <a:cs typeface="Arial"/>
                <a:sym typeface="Arial"/>
              </a:rPr>
              <a:t> (</a:t>
            </a:r>
            <a:r>
              <a:rPr b="1" lang="en-US">
                <a:latin typeface="Arial"/>
                <a:ea typeface="Arial"/>
                <a:cs typeface="Arial"/>
                <a:sym typeface="Arial"/>
              </a:rPr>
              <a:t>5</a:t>
            </a:r>
            <a:r>
              <a:rPr b="1" lang="en-US" sz="1200">
                <a:solidFill>
                  <a:schemeClr val="dk1"/>
                </a:solidFill>
                <a:latin typeface="Arial"/>
                <a:ea typeface="Arial"/>
                <a:cs typeface="Arial"/>
                <a:sym typeface="Arial"/>
              </a:rPr>
              <a:t> min.)</a:t>
            </a:r>
            <a:endParaRPr b="1">
              <a:latin typeface="Arial"/>
              <a:ea typeface="Arial"/>
              <a:cs typeface="Arial"/>
              <a:sym typeface="Arial"/>
            </a:endParaRPr>
          </a:p>
          <a:p>
            <a:pPr indent="0" lvl="0" marL="0" rtl="0" algn="l">
              <a:spcBef>
                <a:spcPts val="360"/>
              </a:spcBef>
              <a:spcAft>
                <a:spcPts val="0"/>
              </a:spcAft>
              <a:buNone/>
            </a:pPr>
            <a:r>
              <a:rPr b="1" lang="en-US" sz="1200">
                <a:solidFill>
                  <a:schemeClr val="dk1"/>
                </a:solidFill>
                <a:latin typeface="Arial"/>
                <a:ea typeface="Arial"/>
                <a:cs typeface="Arial"/>
                <a:sym typeface="Arial"/>
              </a:rPr>
              <a:t>Explain: </a:t>
            </a:r>
            <a:r>
              <a:rPr lang="en-US">
                <a:latin typeface="Arial"/>
                <a:ea typeface="Arial"/>
                <a:cs typeface="Arial"/>
                <a:sym typeface="Arial"/>
              </a:rPr>
              <a:t>You will use the true description you created in Part 1 to help you plan three social media posts around NOT smoking e-cigarettes (or preventing young people from starting)</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The posts should be aimed at someone younger than you - and all for the same platform (SnapChat, Instagram, TikTok, etc.).</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i="1" lang="en-US">
                <a:latin typeface="Arial"/>
                <a:ea typeface="Arial"/>
                <a:cs typeface="Arial"/>
                <a:sym typeface="Arial"/>
              </a:rPr>
              <a:t>Note to instructors - this part can be reserved for the start of session 4 or as an out of class assignment. </a:t>
            </a:r>
            <a:endParaRPr i="1">
              <a:latin typeface="Arial"/>
              <a:ea typeface="Arial"/>
              <a:cs typeface="Arial"/>
              <a:sym typeface="Arial"/>
            </a:endParaRPr>
          </a:p>
          <a:p>
            <a:pPr indent="0" lvl="0" marL="0" rtl="0" algn="l">
              <a:spcBef>
                <a:spcPts val="360"/>
              </a:spcBef>
              <a:spcAft>
                <a:spcPts val="0"/>
              </a:spcAft>
              <a:buNone/>
            </a:pPr>
            <a:r>
              <a:t/>
            </a:r>
            <a:endParaRPr i="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respect for others, empathy, appreciating diversity</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reflecting</a:t>
            </a:r>
            <a:endParaRPr>
              <a:latin typeface="Arial"/>
              <a:ea typeface="Arial"/>
              <a:cs typeface="Arial"/>
              <a:sym typeface="Arial"/>
            </a:endParaRPr>
          </a:p>
          <a:p>
            <a:pPr indent="0" lvl="0" marL="0" rtl="0" algn="l">
              <a:spcBef>
                <a:spcPts val="360"/>
              </a:spcBef>
              <a:spcAft>
                <a:spcPts val="0"/>
              </a:spcAft>
              <a:buNone/>
            </a:pPr>
            <a:r>
              <a:t/>
            </a:r>
            <a:endParaRPr i="1">
              <a:latin typeface="Arial"/>
              <a:ea typeface="Arial"/>
              <a:cs typeface="Arial"/>
              <a:sym typeface="Arial"/>
            </a:endParaRPr>
          </a:p>
        </p:txBody>
      </p:sp>
      <p:sp>
        <p:nvSpPr>
          <p:cNvPr id="355" name="Google Shape;355;g5c35f72af4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5c35f72af4_0_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5c35f72af4_0_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u="sng">
                <a:solidFill>
                  <a:schemeClr val="dk1"/>
                </a:solidFill>
                <a:latin typeface="Arial"/>
                <a:ea typeface="Arial"/>
                <a:cs typeface="Arial"/>
                <a:sym typeface="Arial"/>
              </a:rPr>
              <a:t>Activity 2: Real Talk: A </a:t>
            </a:r>
            <a:r>
              <a:rPr b="1" lang="en-US" u="sng">
                <a:latin typeface="Arial"/>
                <a:ea typeface="Arial"/>
                <a:cs typeface="Arial"/>
                <a:sym typeface="Arial"/>
              </a:rPr>
              <a:t>Campaign - Part 2</a:t>
            </a:r>
            <a:r>
              <a:rPr b="1" lang="en-US" sz="1200">
                <a:solidFill>
                  <a:schemeClr val="dk1"/>
                </a:solidFill>
                <a:latin typeface="Arial"/>
                <a:ea typeface="Arial"/>
                <a:cs typeface="Arial"/>
                <a:sym typeface="Arial"/>
              </a:rPr>
              <a:t> (</a:t>
            </a:r>
            <a:r>
              <a:rPr b="1" lang="en-US">
                <a:latin typeface="Arial"/>
                <a:ea typeface="Arial"/>
                <a:cs typeface="Arial"/>
                <a:sym typeface="Arial"/>
              </a:rPr>
              <a:t>5</a:t>
            </a:r>
            <a:r>
              <a:rPr b="1" lang="en-US" sz="1200">
                <a:solidFill>
                  <a:schemeClr val="dk1"/>
                </a:solidFill>
                <a:latin typeface="Arial"/>
                <a:ea typeface="Arial"/>
                <a:cs typeface="Arial"/>
                <a:sym typeface="Arial"/>
              </a:rPr>
              <a:t> min.)</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Share</a:t>
            </a:r>
            <a:r>
              <a:rPr lang="en-US">
                <a:latin typeface="Arial"/>
                <a:ea typeface="Arial"/>
                <a:cs typeface="Arial"/>
                <a:sym typeface="Arial"/>
              </a:rPr>
              <a:t>: This is an example campaign from Truth Initiative regarding the flavors used in e-cigarettes. There are two images that tie the same message together and give the facts and like t</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i="1" lang="en-US">
                <a:latin typeface="Arial"/>
                <a:ea typeface="Arial"/>
                <a:cs typeface="Arial"/>
                <a:sym typeface="Arial"/>
              </a:rPr>
              <a:t>Note to instructors - this part can be reserved for the start of session 4 or as an out of class assignment. </a:t>
            </a:r>
            <a:endParaRPr i="1">
              <a:latin typeface="Arial"/>
              <a:ea typeface="Arial"/>
              <a:cs typeface="Arial"/>
              <a:sym typeface="Arial"/>
            </a:endParaRPr>
          </a:p>
          <a:p>
            <a:pPr indent="0" lvl="0" marL="0" rtl="0" algn="l">
              <a:spcBef>
                <a:spcPts val="360"/>
              </a:spcBef>
              <a:spcAft>
                <a:spcPts val="0"/>
              </a:spcAft>
              <a:buNone/>
            </a:pPr>
            <a:r>
              <a:t/>
            </a:r>
            <a:endParaRPr i="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respect for others, empathy, appreciating diversity</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reflecting</a:t>
            </a:r>
            <a:endParaRPr>
              <a:latin typeface="Arial"/>
              <a:ea typeface="Arial"/>
              <a:cs typeface="Arial"/>
              <a:sym typeface="Arial"/>
            </a:endParaRPr>
          </a:p>
          <a:p>
            <a:pPr indent="0" lvl="0" marL="0" rtl="0" algn="l">
              <a:spcBef>
                <a:spcPts val="360"/>
              </a:spcBef>
              <a:spcAft>
                <a:spcPts val="0"/>
              </a:spcAft>
              <a:buNone/>
            </a:pPr>
            <a:r>
              <a:t/>
            </a:r>
            <a:endParaRPr i="1">
              <a:latin typeface="Arial"/>
              <a:ea typeface="Arial"/>
              <a:cs typeface="Arial"/>
              <a:sym typeface="Arial"/>
            </a:endParaRPr>
          </a:p>
        </p:txBody>
      </p:sp>
      <p:sp>
        <p:nvSpPr>
          <p:cNvPr id="362" name="Google Shape;362;g5c35f72af4_0_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5bd6f489d3_0_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bd6f489d3_0_3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Direct Instruction </a:t>
            </a:r>
            <a:r>
              <a:rPr lang="en-US">
                <a:latin typeface="Arial"/>
                <a:ea typeface="Arial"/>
                <a:cs typeface="Arial"/>
                <a:sym typeface="Arial"/>
              </a:rPr>
              <a:t>5-10 minutes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and discuss what places or situations your students could be offered an e-cigarette.</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Give examples again here.</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04800" lvl="0" marL="457200" rtl="0" algn="l">
              <a:lnSpc>
                <a:spcPct val="115000"/>
              </a:lnSpc>
              <a:spcBef>
                <a:spcPts val="400"/>
              </a:spcBef>
              <a:spcAft>
                <a:spcPts val="0"/>
              </a:spcAft>
              <a:buSzPts val="1200"/>
              <a:buChar char="●"/>
            </a:pPr>
            <a:r>
              <a:rPr lang="en-US">
                <a:latin typeface="Arial"/>
                <a:ea typeface="Arial"/>
                <a:cs typeface="Arial"/>
                <a:sym typeface="Arial"/>
              </a:rPr>
              <a:t>Relationship skills - social engagement</a:t>
            </a:r>
            <a:endParaRPr>
              <a:latin typeface="Arial"/>
              <a:ea typeface="Arial"/>
              <a:cs typeface="Arial"/>
              <a:sym typeface="Arial"/>
            </a:endParaRPr>
          </a:p>
          <a:p>
            <a:pPr indent="-304800" lvl="0" marL="457200" rtl="0" algn="l">
              <a:lnSpc>
                <a:spcPct val="115000"/>
              </a:lnSpc>
              <a:spcBef>
                <a:spcPts val="0"/>
              </a:spcBef>
              <a:spcAft>
                <a:spcPts val="0"/>
              </a:spcAft>
              <a:buSzPts val="1200"/>
              <a:buChar char="●"/>
            </a:pPr>
            <a:r>
              <a:rPr lang="en-US">
                <a:latin typeface="Arial"/>
                <a:ea typeface="Arial"/>
                <a:cs typeface="Arial"/>
                <a:sym typeface="Arial"/>
              </a:rPr>
              <a:t>Responsible decision-making - analyzing situations, evaluating, reflecting</a:t>
            </a:r>
            <a:endParaRPr>
              <a:latin typeface="Arial"/>
              <a:ea typeface="Arial"/>
              <a:cs typeface="Arial"/>
              <a:sym typeface="Arial"/>
            </a:endParaRPr>
          </a:p>
          <a:p>
            <a:pPr indent="0" lvl="0" marL="0" rtl="0" algn="l">
              <a:spcBef>
                <a:spcPts val="360"/>
              </a:spcBef>
              <a:spcAft>
                <a:spcPts val="0"/>
              </a:spcAft>
              <a:buNone/>
            </a:pPr>
            <a:r>
              <a:t/>
            </a:r>
            <a:endParaRPr b="1" u="sng">
              <a:latin typeface="Arial"/>
              <a:ea typeface="Arial"/>
              <a:cs typeface="Arial"/>
              <a:sym typeface="Arial"/>
            </a:endParaRPr>
          </a:p>
        </p:txBody>
      </p:sp>
      <p:sp>
        <p:nvSpPr>
          <p:cNvPr id="171" name="Google Shape;171;g5bd6f489d3_0_34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5c35f72af4_0_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5c35f72af4_0_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u="sng">
                <a:solidFill>
                  <a:schemeClr val="dk1"/>
                </a:solidFill>
                <a:latin typeface="Arial"/>
                <a:ea typeface="Arial"/>
                <a:cs typeface="Arial"/>
                <a:sym typeface="Arial"/>
              </a:rPr>
              <a:t>Activity 2: Real Talk: A </a:t>
            </a:r>
            <a:r>
              <a:rPr b="1" lang="en-US" u="sng">
                <a:latin typeface="Arial"/>
                <a:ea typeface="Arial"/>
                <a:cs typeface="Arial"/>
                <a:sym typeface="Arial"/>
              </a:rPr>
              <a:t>Campaign - Part 2</a:t>
            </a:r>
            <a:r>
              <a:rPr b="1" lang="en-US" sz="1200">
                <a:solidFill>
                  <a:schemeClr val="dk1"/>
                </a:solidFill>
                <a:latin typeface="Arial"/>
                <a:ea typeface="Arial"/>
                <a:cs typeface="Arial"/>
                <a:sym typeface="Arial"/>
              </a:rPr>
              <a:t> (</a:t>
            </a:r>
            <a:r>
              <a:rPr b="1" lang="en-US">
                <a:latin typeface="Arial"/>
                <a:ea typeface="Arial"/>
                <a:cs typeface="Arial"/>
                <a:sym typeface="Arial"/>
              </a:rPr>
              <a:t>5</a:t>
            </a:r>
            <a:r>
              <a:rPr b="1" lang="en-US" sz="1200">
                <a:solidFill>
                  <a:schemeClr val="dk1"/>
                </a:solidFill>
                <a:latin typeface="Arial"/>
                <a:ea typeface="Arial"/>
                <a:cs typeface="Arial"/>
                <a:sym typeface="Arial"/>
              </a:rPr>
              <a:t> min.)</a:t>
            </a:r>
            <a:endParaRPr b="1">
              <a:latin typeface="Arial"/>
              <a:ea typeface="Arial"/>
              <a:cs typeface="Arial"/>
              <a:sym typeface="Arial"/>
            </a:endParaRPr>
          </a:p>
          <a:p>
            <a:pPr indent="0" lvl="0" marL="0" rtl="0" algn="l">
              <a:spcBef>
                <a:spcPts val="360"/>
              </a:spcBef>
              <a:spcAft>
                <a:spcPts val="0"/>
              </a:spcAft>
              <a:buNone/>
            </a:pPr>
            <a:r>
              <a:rPr b="1" lang="en-US" sz="1200">
                <a:solidFill>
                  <a:schemeClr val="dk1"/>
                </a:solidFill>
                <a:latin typeface="Arial"/>
                <a:ea typeface="Arial"/>
                <a:cs typeface="Arial"/>
                <a:sym typeface="Arial"/>
              </a:rPr>
              <a:t>Explain: </a:t>
            </a:r>
            <a:r>
              <a:rPr lang="en-US">
                <a:latin typeface="Arial"/>
                <a:ea typeface="Arial"/>
                <a:cs typeface="Arial"/>
                <a:sym typeface="Arial"/>
              </a:rPr>
              <a:t>You will use the true description you created in Part 1 to help you plan three social media posts around NOT smoking e-cigarettes (or preventing young people from starting)</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The posts should be aimed at someone younger than you - and all for the same platform (SnapChat, Instagram, TikTok, etc.).</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i="1" lang="en-US">
                <a:latin typeface="Arial"/>
                <a:ea typeface="Arial"/>
                <a:cs typeface="Arial"/>
                <a:sym typeface="Arial"/>
              </a:rPr>
              <a:t>Note to instructors - this part can be reserved for the start of session 4 or as an out of class assignment. </a:t>
            </a:r>
            <a:endParaRPr i="1">
              <a:latin typeface="Arial"/>
              <a:ea typeface="Arial"/>
              <a:cs typeface="Arial"/>
              <a:sym typeface="Arial"/>
            </a:endParaRPr>
          </a:p>
          <a:p>
            <a:pPr indent="0" lvl="0" marL="0" rtl="0" algn="l">
              <a:spcBef>
                <a:spcPts val="360"/>
              </a:spcBef>
              <a:spcAft>
                <a:spcPts val="0"/>
              </a:spcAft>
              <a:buNone/>
            </a:pPr>
            <a:r>
              <a:t/>
            </a:r>
            <a:endParaRPr i="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respect for others, empathy, appreciating diversity</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reflecting</a:t>
            </a:r>
            <a:endParaRPr>
              <a:latin typeface="Arial"/>
              <a:ea typeface="Arial"/>
              <a:cs typeface="Arial"/>
              <a:sym typeface="Arial"/>
            </a:endParaRPr>
          </a:p>
          <a:p>
            <a:pPr indent="0" lvl="0" marL="0" rtl="0" algn="l">
              <a:spcBef>
                <a:spcPts val="360"/>
              </a:spcBef>
              <a:spcAft>
                <a:spcPts val="0"/>
              </a:spcAft>
              <a:buNone/>
            </a:pPr>
            <a:r>
              <a:t/>
            </a:r>
            <a:endParaRPr i="1">
              <a:latin typeface="Arial"/>
              <a:ea typeface="Arial"/>
              <a:cs typeface="Arial"/>
              <a:sym typeface="Arial"/>
            </a:endParaRPr>
          </a:p>
        </p:txBody>
      </p:sp>
      <p:sp>
        <p:nvSpPr>
          <p:cNvPr id="370" name="Google Shape;370;g5c35f72af4_0_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5c35f72af4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5c35f72af4_0_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Closing </a:t>
            </a:r>
            <a:r>
              <a:rPr lang="en-US">
                <a:latin typeface="Arial"/>
                <a:ea typeface="Arial"/>
                <a:cs typeface="Arial"/>
                <a:sym typeface="Arial"/>
              </a:rPr>
              <a:t>1 minute: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Review</a:t>
            </a:r>
            <a:r>
              <a:rPr lang="en-US">
                <a:latin typeface="Arial"/>
                <a:ea typeface="Arial"/>
                <a:cs typeface="Arial"/>
                <a:sym typeface="Arial"/>
              </a:rPr>
              <a:t> that the point of ads is to sell, not to be truthful.</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Remind </a:t>
            </a:r>
            <a:r>
              <a:rPr lang="en-US">
                <a:latin typeface="Arial"/>
                <a:ea typeface="Arial"/>
                <a:cs typeface="Arial"/>
                <a:sym typeface="Arial"/>
              </a:rPr>
              <a:t>students that they should be critical of ALL advertisements (including e-cigarette ads) and it is okay to do more research to make the best decision for yourself.</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i="1" lang="en-US">
                <a:latin typeface="Arial"/>
                <a:ea typeface="Arial"/>
                <a:cs typeface="Arial"/>
                <a:sym typeface="Arial"/>
              </a:rPr>
              <a:t>Note: All photos (except advertisements) from Pixabay unless otherwise cited. </a:t>
            </a:r>
            <a:endParaRPr i="1">
              <a:latin typeface="Arial"/>
              <a:ea typeface="Arial"/>
              <a:cs typeface="Arial"/>
              <a:sym typeface="Arial"/>
            </a:endParaRPr>
          </a:p>
          <a:p>
            <a:pPr indent="0" lvl="0" marL="0" rtl="0" algn="l">
              <a:spcBef>
                <a:spcPts val="360"/>
              </a:spcBef>
              <a:spcAft>
                <a:spcPts val="0"/>
              </a:spcAft>
              <a:buNone/>
            </a:pPr>
            <a:r>
              <a:t/>
            </a:r>
            <a:endParaRPr u="sng">
              <a:latin typeface="Arial"/>
              <a:ea typeface="Arial"/>
              <a:cs typeface="Arial"/>
              <a:sym typeface="Arial"/>
            </a:endParaRPr>
          </a:p>
        </p:txBody>
      </p:sp>
      <p:sp>
        <p:nvSpPr>
          <p:cNvPr id="378" name="Google Shape;378;g5c35f72af4_0_5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5bd6f489d3_0_4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bd6f489d3_0_4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Peers can directly pressure you to try e-cigarettes by offering you one, or may indirectly pressure you simply by smoking around you. Most of the pressure and curiosity to try e-cigarettes, however, has been created by advertisements.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lang="en-US">
                <a:latin typeface="Arial"/>
                <a:ea typeface="Arial"/>
                <a:cs typeface="Arial"/>
                <a:sym typeface="Arial"/>
              </a:rPr>
              <a:t>Self-awareness - identifying emotions, accurate self-perception, self-confidence</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Self-management - impulse control, self-discipline, self-motivation</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Relationship skills - resisting in appropriate social pressure</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79" name="Google Shape;179;g5bd6f489d3_0_42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5bd6f489d3_0_5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bd6f489d3_0_5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Remind</a:t>
            </a:r>
            <a:r>
              <a:rPr lang="en-US">
                <a:latin typeface="Arial"/>
                <a:ea typeface="Arial"/>
                <a:cs typeface="Arial"/>
                <a:sym typeface="Arial"/>
              </a:rPr>
              <a:t> students that E-cigarette companies want you to buy and become addicted to their products so they can make money.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 self-confidence</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impulse control, self-discipline, self-motivation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resisting in appropriate social pressure</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86" name="Google Shape;186;g5bd6f489d3_0_5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5bd6f489d3_0_5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5bd6f489d3_0_5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Share</a:t>
            </a:r>
            <a:r>
              <a:rPr lang="en-US">
                <a:latin typeface="Arial"/>
                <a:ea typeface="Arial"/>
                <a:cs typeface="Arial"/>
                <a:sym typeface="Arial"/>
              </a:rPr>
              <a:t> the statistic: $9.5 billion is spent every year on tobacco and e-cigarette advertising, social media and promotion—more than $26 million every day, or more than $1 million every hour.</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93" name="Google Shape;193;g5bd6f489d3_0_59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938dfab56_0_4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5938dfab56_0_4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How are tobacco companies able to afford to spend billions annually on advertising? (Click once to show answer)</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Many of their customers are addicted to their products like e-cigarettes and regular cigarettes. The customers buy A LOT of e-cigarettes and regular cigarettes and the money is used to pay for advertising.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Review</a:t>
            </a:r>
            <a:r>
              <a:rPr lang="en-US">
                <a:latin typeface="Arial"/>
                <a:ea typeface="Arial"/>
                <a:cs typeface="Arial"/>
                <a:sym typeface="Arial"/>
              </a:rPr>
              <a:t>: Don’t forget that much of the social media (Instagram, Snapchat) and YouTube ads you see are paid for by the industry! In reality, only a very small percentage of teens use e-cigarettes.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Image Source: https://www.spencer-pederson.com/work-1/2017/2/23/juul-go-to-market</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01" name="Google Shape;201;g5938dfab56_0_4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5ce0daf90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5ce0daf904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Companies use a technique called an appeal which help to grab your attention and persuade you to buy or do something.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Share: </a:t>
            </a:r>
            <a:r>
              <a:rPr lang="en-US">
                <a:latin typeface="Arial"/>
                <a:ea typeface="Arial"/>
                <a:cs typeface="Arial"/>
                <a:sym typeface="Arial"/>
              </a:rPr>
              <a:t>The e-cigarette industry uses many appeals, but the following are the most common:</a:t>
            </a:r>
            <a:r>
              <a:rPr b="1" lang="en-US">
                <a:latin typeface="Arial"/>
                <a:ea typeface="Arial"/>
                <a:cs typeface="Arial"/>
                <a:sym typeface="Arial"/>
              </a:rPr>
              <a:t> </a:t>
            </a:r>
            <a:endParaRPr b="1">
              <a:latin typeface="Arial"/>
              <a:ea typeface="Arial"/>
              <a:cs typeface="Arial"/>
              <a:sym typeface="Arial"/>
            </a:endParaRPr>
          </a:p>
          <a:p>
            <a:pPr indent="-304800" lvl="0" marL="457200" rtl="0" algn="l">
              <a:lnSpc>
                <a:spcPct val="115000"/>
              </a:lnSpc>
              <a:spcBef>
                <a:spcPts val="400"/>
              </a:spcBef>
              <a:spcAft>
                <a:spcPts val="0"/>
              </a:spcAft>
              <a:buClr>
                <a:schemeClr val="dk1"/>
              </a:buClr>
              <a:buSzPts val="1200"/>
              <a:buChar char="●"/>
            </a:pPr>
            <a:r>
              <a:rPr b="1" lang="en-US">
                <a:latin typeface="Arial"/>
                <a:ea typeface="Arial"/>
                <a:cs typeface="Arial"/>
                <a:sym typeface="Arial"/>
              </a:rPr>
              <a:t>Health - </a:t>
            </a:r>
            <a:r>
              <a:rPr lang="en-US">
                <a:latin typeface="Arial"/>
                <a:ea typeface="Arial"/>
                <a:cs typeface="Arial"/>
                <a:sym typeface="Arial"/>
              </a:rPr>
              <a:t>using the product will help you live a healthier lifestyle or be a healthier person</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b="1" lang="en-US">
                <a:latin typeface="Arial"/>
                <a:ea typeface="Arial"/>
                <a:cs typeface="Arial"/>
                <a:sym typeface="Arial"/>
              </a:rPr>
              <a:t>Flavor - </a:t>
            </a:r>
            <a:r>
              <a:rPr lang="en-US">
                <a:latin typeface="Arial"/>
                <a:ea typeface="Arial"/>
                <a:cs typeface="Arial"/>
                <a:sym typeface="Arial"/>
              </a:rPr>
              <a:t>the product tastes good so therefore it is safe for you to use</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b="1" lang="en-US">
                <a:latin typeface="Arial"/>
                <a:ea typeface="Arial"/>
                <a:cs typeface="Arial"/>
                <a:sym typeface="Arial"/>
              </a:rPr>
              <a:t>Social Life -</a:t>
            </a:r>
            <a:r>
              <a:rPr lang="en-US">
                <a:latin typeface="Arial"/>
                <a:ea typeface="Arial"/>
                <a:cs typeface="Arial"/>
                <a:sym typeface="Arial"/>
              </a:rPr>
              <a:t> using the product will help you feel more included, respected, and accepted by your friends and other people you might want to be friends with</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b="1" lang="en-US">
                <a:latin typeface="Arial"/>
                <a:ea typeface="Arial"/>
                <a:cs typeface="Arial"/>
                <a:sym typeface="Arial"/>
              </a:rPr>
              <a:t>Celebrity - </a:t>
            </a:r>
            <a:r>
              <a:rPr lang="en-US">
                <a:latin typeface="Arial"/>
                <a:ea typeface="Arial"/>
                <a:cs typeface="Arial"/>
                <a:sym typeface="Arial"/>
              </a:rPr>
              <a:t>using or buying this product will make you more like your favorite celebrity or movie star OR you could see a celebrity using the product and because they use it, you feel it is safe and okay for you to use as well</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b="1" lang="en-US">
                <a:latin typeface="Arial"/>
                <a:ea typeface="Arial"/>
                <a:cs typeface="Arial"/>
                <a:sym typeface="Arial"/>
              </a:rPr>
              <a:t>Freedom -</a:t>
            </a:r>
            <a:r>
              <a:rPr lang="en-US">
                <a:latin typeface="Arial"/>
                <a:ea typeface="Arial"/>
                <a:cs typeface="Arial"/>
                <a:sym typeface="Arial"/>
              </a:rPr>
              <a:t> the idea that using their product will allow you to be free</a:t>
            </a:r>
            <a:r>
              <a:rPr b="1" lang="en-US">
                <a:latin typeface="Arial"/>
                <a:ea typeface="Arial"/>
                <a:cs typeface="Arial"/>
                <a:sym typeface="Arial"/>
              </a:rPr>
              <a:t>	</a:t>
            </a:r>
            <a:endParaRPr b="1">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b="1" lang="en-US">
                <a:latin typeface="Arial"/>
                <a:ea typeface="Arial"/>
                <a:cs typeface="Arial"/>
                <a:sym typeface="Arial"/>
              </a:rPr>
              <a:t>Sports - </a:t>
            </a:r>
            <a:r>
              <a:rPr lang="en-US">
                <a:latin typeface="Arial"/>
                <a:ea typeface="Arial"/>
                <a:cs typeface="Arial"/>
                <a:sym typeface="Arial"/>
              </a:rPr>
              <a:t>if you use the product, you will be better at sports, and more like your favorite professional athletes  you could see a sports star using the product and because they use it, you feel it is safe and okay for you to use as well</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b="1" lang="en-US">
                <a:latin typeface="Arial"/>
                <a:ea typeface="Arial"/>
                <a:cs typeface="Arial"/>
                <a:sym typeface="Arial"/>
              </a:rPr>
              <a:t>Masculinity/Femininity</a:t>
            </a:r>
            <a:r>
              <a:rPr lang="en-US">
                <a:latin typeface="Arial"/>
                <a:ea typeface="Arial"/>
                <a:cs typeface="Arial"/>
                <a:sym typeface="Arial"/>
              </a:rPr>
              <a:t> - this gets at the idea that you might want to be a perfect boy or girl. They want you to think that if you use their product you will be more attractive and wanted by other people</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b="1" lang="en-US">
                <a:latin typeface="Arial"/>
                <a:ea typeface="Arial"/>
                <a:cs typeface="Arial"/>
                <a:sym typeface="Arial"/>
              </a:rPr>
              <a:t>Glamor/Beauty - </a:t>
            </a:r>
            <a:r>
              <a:rPr lang="en-US">
                <a:latin typeface="Arial"/>
                <a:ea typeface="Arial"/>
                <a:cs typeface="Arial"/>
                <a:sym typeface="Arial"/>
              </a:rPr>
              <a:t>these products appear to be perfect and will help you get to that stage too.</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09" name="Google Shape;209;g5ce0daf904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5938dfab56_0_4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5938dfab56_0_4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Arial"/>
                <a:ea typeface="Arial"/>
                <a:cs typeface="Arial"/>
                <a:sym typeface="Arial"/>
              </a:rPr>
              <a:t>Explain</a:t>
            </a:r>
            <a:r>
              <a:rPr lang="en-US" sz="1200">
                <a:solidFill>
                  <a:schemeClr val="dk1"/>
                </a:solidFill>
                <a:latin typeface="Arial"/>
                <a:ea typeface="Arial"/>
                <a:cs typeface="Arial"/>
                <a:sym typeface="Arial"/>
              </a:rPr>
              <a:t>: E-cigarette companies use two types of advertising pressure:</a:t>
            </a:r>
            <a:endParaRPr>
              <a:latin typeface="Arial"/>
              <a:ea typeface="Arial"/>
              <a:cs typeface="Arial"/>
              <a:sym typeface="Arial"/>
            </a:endParaRPr>
          </a:p>
          <a:p>
            <a:pPr indent="0" lvl="0" marL="0" rtl="0" algn="l">
              <a:spcBef>
                <a:spcPts val="360"/>
              </a:spcBef>
              <a:spcAft>
                <a:spcPts val="0"/>
              </a:spcAft>
              <a:buNone/>
            </a:pPr>
            <a:r>
              <a:rPr b="1" lang="en-US" sz="1200">
                <a:solidFill>
                  <a:schemeClr val="dk1"/>
                </a:solidFill>
                <a:latin typeface="Arial"/>
                <a:ea typeface="Arial"/>
                <a:cs typeface="Arial"/>
                <a:sym typeface="Arial"/>
              </a:rPr>
              <a:t>Direct Pressure</a:t>
            </a:r>
            <a:r>
              <a:rPr lang="en-US" sz="1200">
                <a:solidFill>
                  <a:schemeClr val="dk1"/>
                </a:solidFill>
                <a:latin typeface="Arial"/>
                <a:ea typeface="Arial"/>
                <a:cs typeface="Arial"/>
                <a:sym typeface="Arial"/>
              </a:rPr>
              <a:t>: advertising that everyone knows is paid for by </a:t>
            </a:r>
            <a:r>
              <a:rPr lang="en-US">
                <a:latin typeface="Arial"/>
                <a:ea typeface="Arial"/>
                <a:cs typeface="Arial"/>
                <a:sym typeface="Arial"/>
              </a:rPr>
              <a:t>an industry and they will ask you to do something - usually spend money on their products.</a:t>
            </a:r>
            <a:endParaRPr>
              <a:latin typeface="Arial"/>
              <a:ea typeface="Arial"/>
              <a:cs typeface="Arial"/>
              <a:sym typeface="Arial"/>
            </a:endParaRPr>
          </a:p>
        </p:txBody>
      </p:sp>
      <p:sp>
        <p:nvSpPr>
          <p:cNvPr id="216" name="Google Shape;216;g5938dfab56_0_4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14" name="Google Shape;14;p2"/>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15" name="Google Shape;15;p2"/>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sp>
        <p:nvSpPr>
          <p:cNvPr id="16" name="Google Shape;16;p2"/>
          <p:cNvSpPr txBox="1"/>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b="1" sz="5400">
              <a:solidFill>
                <a:srgbClr val="FFFFFF"/>
              </a:solidFill>
              <a:latin typeface="Arial Narrow"/>
              <a:ea typeface="Arial Narrow"/>
              <a:cs typeface="Arial Narrow"/>
              <a:sym typeface="Arial Narrow"/>
            </a:endParaRPr>
          </a:p>
        </p:txBody>
      </p:sp>
      <p:pic>
        <p:nvPicPr>
          <p:cNvPr id="17" name="Google Shape;17;p2"/>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18" name="Google Shape;18;p2"/>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19" name="Google Shape;19;p2"/>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rgbClr val="FFFFFF"/>
              </a:buClr>
              <a:buSzPts val="1360"/>
              <a:buFont typeface="Arial"/>
              <a:buNone/>
            </a:pPr>
            <a:r>
              <a:rPr b="0" i="0" lang="en-US" sz="1360" u="none" cap="none" strike="noStrike">
                <a:solidFill>
                  <a:srgbClr val="FFFFFF"/>
                </a:solidFill>
                <a:latin typeface="Montserrat"/>
                <a:ea typeface="Montserrat"/>
                <a:cs typeface="Montserrat"/>
                <a:sym typeface="Montserrat"/>
              </a:rPr>
              <a:t>PRESENTED BY</a:t>
            </a:r>
            <a:endParaRPr/>
          </a:p>
        </p:txBody>
      </p:sp>
      <p:pic>
        <p:nvPicPr>
          <p:cNvPr id="20" name="Google Shape;20;p2"/>
          <p:cNvPicPr preferRelativeResize="0"/>
          <p:nvPr/>
        </p:nvPicPr>
        <p:blipFill rotWithShape="1">
          <a:blip r:embed="rId5">
            <a:alphaModFix/>
          </a:blip>
          <a:srcRect b="0" l="0" r="0" t="0"/>
          <a:stretch/>
        </p:blipFill>
        <p:spPr>
          <a:xfrm>
            <a:off x="0" y="6451600"/>
            <a:ext cx="9144000" cy="406400"/>
          </a:xfrm>
          <a:prstGeom prst="rect">
            <a:avLst/>
          </a:prstGeom>
          <a:noFill/>
          <a:ln>
            <a:noFill/>
          </a:ln>
        </p:spPr>
      </p:pic>
      <p:pic>
        <p:nvPicPr>
          <p:cNvPr id="21" name="Google Shape;21;p2"/>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pic>
        <p:nvPicPr>
          <p:cNvPr id="22" name="Google Shape;22;p2"/>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23" name="Google Shape;23;p2"/>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
        <p:nvSpPr>
          <p:cNvPr id="24" name="Google Shape;24;p2"/>
          <p:cNvSpPr txBox="1"/>
          <p:nvPr/>
        </p:nvSpPr>
        <p:spPr>
          <a:xfrm>
            <a:off x="1019550" y="5711600"/>
            <a:ext cx="73419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pic>
        <p:nvPicPr>
          <p:cNvPr id="25" name="Google Shape;25;p2"/>
          <p:cNvPicPr preferRelativeResize="0"/>
          <p:nvPr/>
        </p:nvPicPr>
        <p:blipFill>
          <a:blip r:embed="rId6">
            <a:alphaModFix/>
          </a:blip>
          <a:stretch>
            <a:fillRect/>
          </a:stretch>
        </p:blipFill>
        <p:spPr>
          <a:xfrm>
            <a:off x="297472" y="179210"/>
            <a:ext cx="1881975" cy="796175"/>
          </a:xfrm>
          <a:prstGeom prst="rect">
            <a:avLst/>
          </a:prstGeom>
          <a:noFill/>
          <a:ln>
            <a:noFill/>
          </a:ln>
        </p:spPr>
      </p:pic>
      <p:sp>
        <p:nvSpPr>
          <p:cNvPr id="26" name="Google Shape;26;p2"/>
          <p:cNvSpPr txBox="1"/>
          <p:nvPr/>
        </p:nvSpPr>
        <p:spPr>
          <a:xfrm>
            <a:off x="2838425" y="91550"/>
            <a:ext cx="6226200" cy="943200"/>
          </a:xfrm>
          <a:prstGeom prst="rect">
            <a:avLst/>
          </a:prstGeom>
          <a:noFill/>
          <a:ln>
            <a:noFill/>
          </a:ln>
        </p:spPr>
        <p:txBody>
          <a:bodyPr anchorCtr="0" anchor="ctr" bIns="45700" lIns="91425" spcFirstLastPara="1" rIns="91425" wrap="square" tIns="45700">
            <a:noAutofit/>
          </a:bodyPr>
          <a:lstStyle/>
          <a:p>
            <a:pPr indent="0" lvl="0" marL="0" rtl="0" algn="r">
              <a:lnSpc>
                <a:spcPct val="80000"/>
              </a:lnSpc>
              <a:spcBef>
                <a:spcPts val="0"/>
              </a:spcBef>
              <a:spcAft>
                <a:spcPts val="0"/>
              </a:spcAft>
              <a:buNone/>
            </a:pPr>
            <a:r>
              <a:t/>
            </a:r>
            <a:endParaRPr b="1" sz="3600">
              <a:solidFill>
                <a:srgbClr val="FFFFFF"/>
              </a:solidFill>
            </a:endParaRPr>
          </a:p>
        </p:txBody>
      </p:sp>
      <p:sp>
        <p:nvSpPr>
          <p:cNvPr id="27" name="Google Shape;27;p2"/>
          <p:cNvSpPr txBox="1"/>
          <p:nvPr/>
        </p:nvSpPr>
        <p:spPr>
          <a:xfrm>
            <a:off x="199300" y="1626550"/>
            <a:ext cx="4000500" cy="2997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None/>
            </a:pPr>
            <a:r>
              <a:t/>
            </a:r>
            <a:endParaRPr b="1" sz="3600">
              <a:solidFill>
                <a:srgbClr val="FFFFFF"/>
              </a:solidFill>
            </a:endParaRPr>
          </a:p>
        </p:txBody>
      </p:sp>
      <p:sp>
        <p:nvSpPr>
          <p:cNvPr id="28" name="Google Shape;28;p2"/>
          <p:cNvSpPr txBox="1"/>
          <p:nvPr/>
        </p:nvSpPr>
        <p:spPr>
          <a:xfrm>
            <a:off x="1946025" y="5711600"/>
            <a:ext cx="6060900" cy="613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106" name="Shape 106"/>
        <p:cNvGrpSpPr/>
        <p:nvPr/>
      </p:nvGrpSpPr>
      <p:grpSpPr>
        <a:xfrm>
          <a:off x="0" y="0"/>
          <a:ext cx="0" cy="0"/>
          <a:chOff x="0" y="0"/>
          <a:chExt cx="0" cy="0"/>
        </a:xfrm>
      </p:grpSpPr>
      <p:pic>
        <p:nvPicPr>
          <p:cNvPr id="107" name="Google Shape;107;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08" name="Google Shape;108;p12"/>
          <p:cNvSpPr txBox="1"/>
          <p:nvPr>
            <p:ph type="title"/>
          </p:nvPr>
        </p:nvSpPr>
        <p:spPr>
          <a:xfrm>
            <a:off x="348074" y="212632"/>
            <a:ext cx="70608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9" name="Google Shape;109;p12"/>
          <p:cNvSpPr txBox="1"/>
          <p:nvPr>
            <p:ph idx="1" type="body"/>
          </p:nvPr>
        </p:nvSpPr>
        <p:spPr>
          <a:xfrm>
            <a:off x="348073" y="1283409"/>
            <a:ext cx="8502900" cy="54573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10" name="Google Shape;110;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11" name="Google Shape;111;p12"/>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112" name="Shape 112"/>
        <p:cNvGrpSpPr/>
        <p:nvPr/>
      </p:nvGrpSpPr>
      <p:grpSpPr>
        <a:xfrm>
          <a:off x="0" y="0"/>
          <a:ext cx="0" cy="0"/>
          <a:chOff x="0" y="0"/>
          <a:chExt cx="0" cy="0"/>
        </a:xfrm>
      </p:grpSpPr>
      <p:sp>
        <p:nvSpPr>
          <p:cNvPr id="113" name="Google Shape;113;p13"/>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14" name="Google Shape;114;p13"/>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115" name="Google Shape;115;p13"/>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16" name="Google Shape;116;p13"/>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117" name="Google Shape;117;p13"/>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118" name="Shape 118"/>
        <p:cNvGrpSpPr/>
        <p:nvPr/>
      </p:nvGrpSpPr>
      <p:grpSpPr>
        <a:xfrm>
          <a:off x="0" y="0"/>
          <a:ext cx="0" cy="0"/>
          <a:chOff x="0" y="0"/>
          <a:chExt cx="0" cy="0"/>
        </a:xfrm>
      </p:grpSpPr>
      <p:sp>
        <p:nvSpPr>
          <p:cNvPr id="119" name="Google Shape;119;p14"/>
          <p:cNvSpPr txBox="1"/>
          <p:nvPr>
            <p:ph type="title"/>
          </p:nvPr>
        </p:nvSpPr>
        <p:spPr>
          <a:xfrm>
            <a:off x="213946" y="214539"/>
            <a:ext cx="7347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20" name="Google Shape;120;p14"/>
          <p:cNvPicPr preferRelativeResize="0"/>
          <p:nvPr/>
        </p:nvPicPr>
        <p:blipFill>
          <a:blip r:embed="rId2">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121" name="Shape 121"/>
        <p:cNvGrpSpPr/>
        <p:nvPr/>
      </p:nvGrpSpPr>
      <p:grpSpPr>
        <a:xfrm>
          <a:off x="0" y="0"/>
          <a:ext cx="0" cy="0"/>
          <a:chOff x="0" y="0"/>
          <a:chExt cx="0" cy="0"/>
        </a:xfrm>
      </p:grpSpPr>
      <p:pic>
        <p:nvPicPr>
          <p:cNvPr id="122" name="Google Shape;122;p15"/>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sp>
        <p:nvSpPr>
          <p:cNvPr id="123" name="Google Shape;123;p15"/>
          <p:cNvSpPr txBox="1"/>
          <p:nvPr>
            <p:ph type="title"/>
          </p:nvPr>
        </p:nvSpPr>
        <p:spPr>
          <a:xfrm>
            <a:off x="213947" y="214539"/>
            <a:ext cx="7101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 name="Google Shape;124;p15"/>
          <p:cNvSpPr txBox="1"/>
          <p:nvPr>
            <p:ph idx="1" type="body"/>
          </p:nvPr>
        </p:nvSpPr>
        <p:spPr>
          <a:xfrm>
            <a:off x="213946" y="1363403"/>
            <a:ext cx="43008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5" name="Google Shape;125;p15"/>
          <p:cNvSpPr txBox="1"/>
          <p:nvPr>
            <p:ph idx="2" type="body"/>
          </p:nvPr>
        </p:nvSpPr>
        <p:spPr>
          <a:xfrm>
            <a:off x="4629150" y="1363403"/>
            <a:ext cx="42336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26" name="Google Shape;126;p15"/>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27" name="Google Shape;127;p15"/>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pic>
        <p:nvPicPr>
          <p:cNvPr id="128" name="Google Shape;128;p15"/>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29" name="Google Shape;129;p15"/>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130" name="Shape 130"/>
        <p:cNvGrpSpPr/>
        <p:nvPr/>
      </p:nvGrpSpPr>
      <p:grpSpPr>
        <a:xfrm>
          <a:off x="0" y="0"/>
          <a:ext cx="0" cy="0"/>
          <a:chOff x="0" y="0"/>
          <a:chExt cx="0" cy="0"/>
        </a:xfrm>
      </p:grpSpPr>
      <p:pic>
        <p:nvPicPr>
          <p:cNvPr id="131" name="Google Shape;131;p16"/>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32" name="Google Shape;132;p16"/>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33" name="Google Shape;133;p16"/>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34" name="Google Shape;134;p16"/>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sp>
        <p:nvSpPr>
          <p:cNvPr id="135" name="Google Shape;135;p16"/>
          <p:cNvSpPr txBox="1"/>
          <p:nvPr>
            <p:ph type="ctrTitle"/>
          </p:nvPr>
        </p:nvSpPr>
        <p:spPr>
          <a:xfrm>
            <a:off x="119627" y="2279267"/>
            <a:ext cx="4194600" cy="604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6" name="Google Shape;136;p16"/>
          <p:cNvSpPr txBox="1"/>
          <p:nvPr>
            <p:ph idx="1" type="body"/>
          </p:nvPr>
        </p:nvSpPr>
        <p:spPr>
          <a:xfrm>
            <a:off x="119627" y="3058593"/>
            <a:ext cx="4194600" cy="1904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37" name="Google Shape;137;p16"/>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38" name="Google Shape;138;p16"/>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39" name="Google Shape;139;p16"/>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40" name="Google Shape;140;p16"/>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41" name="Google Shape;141;p16"/>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pic>
        <p:nvPicPr>
          <p:cNvPr id="142" name="Google Shape;142;p16"/>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43" name="Google Shape;143;p16"/>
          <p:cNvPicPr preferRelativeResize="0"/>
          <p:nvPr/>
        </p:nvPicPr>
        <p:blipFill>
          <a:blip r:embed="rId6">
            <a:alphaModFix/>
          </a:blip>
          <a:stretch>
            <a:fillRect/>
          </a:stretch>
        </p:blipFill>
        <p:spPr>
          <a:xfrm>
            <a:off x="280900" y="292608"/>
            <a:ext cx="3774627" cy="15968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1">
  <p:cSld name="OBJECT_1">
    <p:spTree>
      <p:nvGrpSpPr>
        <p:cNvPr id="144" name="Shape 144"/>
        <p:cNvGrpSpPr/>
        <p:nvPr/>
      </p:nvGrpSpPr>
      <p:grpSpPr>
        <a:xfrm>
          <a:off x="0" y="0"/>
          <a:ext cx="0" cy="0"/>
          <a:chOff x="0" y="0"/>
          <a:chExt cx="0" cy="0"/>
        </a:xfrm>
      </p:grpSpPr>
      <p:pic>
        <p:nvPicPr>
          <p:cNvPr id="145" name="Google Shape;145;p17"/>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46" name="Google Shape;146;p17"/>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17"/>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48" name="Google Shape;148;p1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49" name="Google Shape;149;p17"/>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50" name="Google Shape;150;p1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151" name="Google Shape;151;p17"/>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152" name="Google Shape;152;p17"/>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29" name="Shape 29"/>
        <p:cNvGrpSpPr/>
        <p:nvPr/>
      </p:nvGrpSpPr>
      <p:grpSpPr>
        <a:xfrm>
          <a:off x="0" y="0"/>
          <a:ext cx="0" cy="0"/>
          <a:chOff x="0" y="0"/>
          <a:chExt cx="0" cy="0"/>
        </a:xfrm>
      </p:grpSpPr>
      <p:pic>
        <p:nvPicPr>
          <p:cNvPr id="30" name="Google Shape;30;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31" name="Google Shape;31;p3"/>
          <p:cNvSpPr txBox="1"/>
          <p:nvPr>
            <p:ph type="title"/>
          </p:nvPr>
        </p:nvSpPr>
        <p:spPr>
          <a:xfrm>
            <a:off x="348075" y="212632"/>
            <a:ext cx="7072634"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
          <p:cNvSpPr txBox="1"/>
          <p:nvPr>
            <p:ph idx="1" type="body"/>
          </p:nvPr>
        </p:nvSpPr>
        <p:spPr>
          <a:xfrm>
            <a:off x="348073" y="1283409"/>
            <a:ext cx="8502849"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3" name="Google Shape;33;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34" name="Google Shape;34;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pic>
        <p:nvPicPr>
          <p:cNvPr id="35" name="Google Shape;35;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36" name="Google Shape;36;p3"/>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a:spcBef>
                <a:spcPts val="0"/>
              </a:spcBef>
              <a:spcAft>
                <a:spcPts val="0"/>
              </a:spcAft>
              <a:buNone/>
              <a:defRPr>
                <a:solidFill>
                  <a:srgbClr val="FFFFFF"/>
                </a:solidFill>
                <a:latin typeface="Arial"/>
                <a:ea typeface="Arial"/>
                <a:cs typeface="Arial"/>
                <a:sym typeface="Arial"/>
              </a:defRPr>
            </a:lvl1pPr>
            <a:lvl2pPr lvl="1">
              <a:spcBef>
                <a:spcPts val="0"/>
              </a:spcBef>
              <a:spcAft>
                <a:spcPts val="0"/>
              </a:spcAft>
              <a:buNone/>
              <a:defRPr>
                <a:latin typeface="Arial"/>
                <a:ea typeface="Arial"/>
                <a:cs typeface="Arial"/>
                <a:sym typeface="Arial"/>
              </a:defRPr>
            </a:lvl2pPr>
            <a:lvl3pPr lvl="2">
              <a:spcBef>
                <a:spcPts val="0"/>
              </a:spcBef>
              <a:spcAft>
                <a:spcPts val="0"/>
              </a:spcAft>
              <a:buNone/>
              <a:defRPr>
                <a:latin typeface="Arial"/>
                <a:ea typeface="Arial"/>
                <a:cs typeface="Arial"/>
                <a:sym typeface="Arial"/>
              </a:defRPr>
            </a:lvl3pPr>
            <a:lvl4pPr lvl="3">
              <a:spcBef>
                <a:spcPts val="0"/>
              </a:spcBef>
              <a:spcAft>
                <a:spcPts val="0"/>
              </a:spcAft>
              <a:buNone/>
              <a:defRPr>
                <a:latin typeface="Arial"/>
                <a:ea typeface="Arial"/>
                <a:cs typeface="Arial"/>
                <a:sym typeface="Arial"/>
              </a:defRPr>
            </a:lvl4pPr>
            <a:lvl5pPr lvl="4">
              <a:spcBef>
                <a:spcPts val="0"/>
              </a:spcBef>
              <a:spcAft>
                <a:spcPts val="0"/>
              </a:spcAft>
              <a:buNone/>
              <a:defRPr>
                <a:latin typeface="Arial"/>
                <a:ea typeface="Arial"/>
                <a:cs typeface="Arial"/>
                <a:sym typeface="Arial"/>
              </a:defRPr>
            </a:lvl5pPr>
            <a:lvl6pPr lvl="5">
              <a:spcBef>
                <a:spcPts val="0"/>
              </a:spcBef>
              <a:spcAft>
                <a:spcPts val="0"/>
              </a:spcAft>
              <a:buNone/>
              <a:defRPr>
                <a:latin typeface="Arial"/>
                <a:ea typeface="Arial"/>
                <a:cs typeface="Arial"/>
                <a:sym typeface="Arial"/>
              </a:defRPr>
            </a:lvl6pPr>
            <a:lvl7pPr lvl="6">
              <a:spcBef>
                <a:spcPts val="0"/>
              </a:spcBef>
              <a:spcAft>
                <a:spcPts val="0"/>
              </a:spcAft>
              <a:buNone/>
              <a:defRPr>
                <a:latin typeface="Arial"/>
                <a:ea typeface="Arial"/>
                <a:cs typeface="Arial"/>
                <a:sym typeface="Arial"/>
              </a:defRPr>
            </a:lvl7pPr>
            <a:lvl8pPr lvl="7">
              <a:spcBef>
                <a:spcPts val="0"/>
              </a:spcBef>
              <a:spcAft>
                <a:spcPts val="0"/>
              </a:spcAft>
              <a:buNone/>
              <a:defRPr>
                <a:latin typeface="Arial"/>
                <a:ea typeface="Arial"/>
                <a:cs typeface="Arial"/>
                <a:sym typeface="Arial"/>
              </a:defRPr>
            </a:lvl8pPr>
            <a:lvl9pPr lvl="8">
              <a:spcBef>
                <a:spcPts val="0"/>
              </a:spcBef>
              <a:spcAft>
                <a:spcPts val="0"/>
              </a:spcAft>
              <a:buNone/>
              <a:defRPr>
                <a:latin typeface="Arial"/>
                <a:ea typeface="Arial"/>
                <a:cs typeface="Arial"/>
                <a:sym typeface="Arial"/>
              </a:defRPr>
            </a:lvl9pPr>
          </a:lstStyle>
          <a:p/>
        </p:txBody>
      </p:sp>
      <p:pic>
        <p:nvPicPr>
          <p:cNvPr id="37" name="Google Shape;37;p3"/>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38" name="Shape 38"/>
        <p:cNvGrpSpPr/>
        <p:nvPr/>
      </p:nvGrpSpPr>
      <p:grpSpPr>
        <a:xfrm>
          <a:off x="0" y="0"/>
          <a:ext cx="0" cy="0"/>
          <a:chOff x="0" y="0"/>
          <a:chExt cx="0" cy="0"/>
        </a:xfrm>
      </p:grpSpPr>
      <p:pic>
        <p:nvPicPr>
          <p:cNvPr id="39" name="Google Shape;39;p4"/>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40" name="Google Shape;40;p4"/>
          <p:cNvSpPr txBox="1"/>
          <p:nvPr>
            <p:ph type="title"/>
          </p:nvPr>
        </p:nvSpPr>
        <p:spPr>
          <a:xfrm>
            <a:off x="348074" y="212632"/>
            <a:ext cx="7060911"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4"/>
          <p:cNvSpPr txBox="1"/>
          <p:nvPr>
            <p:ph idx="1" type="body"/>
          </p:nvPr>
        </p:nvSpPr>
        <p:spPr>
          <a:xfrm>
            <a:off x="348073" y="1283409"/>
            <a:ext cx="8502849" cy="545736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2" name="Google Shape;42;p4"/>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43" name="Google Shape;43;p4"/>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44" name="Google Shape;44;p4"/>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45" name="Shape 45"/>
        <p:cNvGrpSpPr/>
        <p:nvPr/>
      </p:nvGrpSpPr>
      <p:grpSpPr>
        <a:xfrm>
          <a:off x="0" y="0"/>
          <a:ext cx="0" cy="0"/>
          <a:chOff x="0" y="0"/>
          <a:chExt cx="0" cy="0"/>
        </a:xfrm>
      </p:grpSpPr>
      <p:pic>
        <p:nvPicPr>
          <p:cNvPr id="46" name="Google Shape;46;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7" name="Google Shape;47;p5"/>
          <p:cNvSpPr txBox="1"/>
          <p:nvPr>
            <p:ph idx="1" type="body"/>
          </p:nvPr>
        </p:nvSpPr>
        <p:spPr>
          <a:xfrm>
            <a:off x="213947" y="1283409"/>
            <a:ext cx="8636976"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8" name="Google Shape;48;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9" name="Google Shape;49;p5"/>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50" name="Google Shape;50;p5"/>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51" name="Shape 51"/>
        <p:cNvGrpSpPr/>
        <p:nvPr/>
      </p:nvGrpSpPr>
      <p:grpSpPr>
        <a:xfrm>
          <a:off x="0" y="0"/>
          <a:ext cx="0" cy="0"/>
          <a:chOff x="0" y="0"/>
          <a:chExt cx="0" cy="0"/>
        </a:xfrm>
      </p:grpSpPr>
      <p:sp>
        <p:nvSpPr>
          <p:cNvPr id="52" name="Google Shape;52;p6"/>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53" name="Google Shape;53;p6"/>
          <p:cNvPicPr preferRelativeResize="0"/>
          <p:nvPr/>
        </p:nvPicPr>
        <p:blipFill>
          <a:blip r:embed="rId2">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54" name="Shape 54"/>
        <p:cNvGrpSpPr/>
        <p:nvPr/>
      </p:nvGrpSpPr>
      <p:grpSpPr>
        <a:xfrm>
          <a:off x="0" y="0"/>
          <a:ext cx="0" cy="0"/>
          <a:chOff x="0" y="0"/>
          <a:chExt cx="0" cy="0"/>
        </a:xfrm>
      </p:grpSpPr>
      <p:pic>
        <p:nvPicPr>
          <p:cNvPr id="55" name="Google Shape;55;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sp>
        <p:nvSpPr>
          <p:cNvPr id="56" name="Google Shape;56;p7"/>
          <p:cNvSpPr txBox="1"/>
          <p:nvPr>
            <p:ph type="title"/>
          </p:nvPr>
        </p:nvSpPr>
        <p:spPr>
          <a:xfrm>
            <a:off x="213947" y="214539"/>
            <a:ext cx="7101254" cy="77992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
          <p:cNvSpPr txBox="1"/>
          <p:nvPr>
            <p:ph idx="1" type="body"/>
          </p:nvPr>
        </p:nvSpPr>
        <p:spPr>
          <a:xfrm>
            <a:off x="213946" y="1363403"/>
            <a:ext cx="4300904"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7"/>
          <p:cNvSpPr txBox="1"/>
          <p:nvPr>
            <p:ph idx="2" type="body"/>
          </p:nvPr>
        </p:nvSpPr>
        <p:spPr>
          <a:xfrm>
            <a:off x="4629150" y="1363403"/>
            <a:ext cx="4233496"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9" name="Google Shape;59;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60" name="Google Shape;60;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pic>
        <p:nvPicPr>
          <p:cNvPr id="61" name="Google Shape;61;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62" name="Google Shape;62;p7"/>
          <p:cNvSpPr txBox="1"/>
          <p:nvPr>
            <p:ph idx="3"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63" name="Google Shape;63;p7"/>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64" name="Shape 64"/>
        <p:cNvGrpSpPr/>
        <p:nvPr/>
      </p:nvGrpSpPr>
      <p:grpSpPr>
        <a:xfrm>
          <a:off x="0" y="0"/>
          <a:ext cx="0" cy="0"/>
          <a:chOff x="0" y="0"/>
          <a:chExt cx="0" cy="0"/>
        </a:xfrm>
      </p:grpSpPr>
      <p:pic>
        <p:nvPicPr>
          <p:cNvPr id="65" name="Google Shape;65;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66" name="Google Shape;66;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67" name="Google Shape;67;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68" name="Google Shape;68;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sp>
        <p:nvSpPr>
          <p:cNvPr id="69" name="Google Shape;69;p8"/>
          <p:cNvSpPr txBox="1"/>
          <p:nvPr>
            <p:ph type="ctrTitle"/>
          </p:nvPr>
        </p:nvSpPr>
        <p:spPr>
          <a:xfrm>
            <a:off x="119627" y="2279267"/>
            <a:ext cx="4194465" cy="60439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
          <p:cNvSpPr txBox="1"/>
          <p:nvPr>
            <p:ph idx="1" type="body"/>
          </p:nvPr>
        </p:nvSpPr>
        <p:spPr>
          <a:xfrm>
            <a:off x="119627" y="3058593"/>
            <a:ext cx="4194465" cy="19046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1" name="Google Shape;71;p8"/>
          <p:cNvPicPr preferRelativeResize="0"/>
          <p:nvPr/>
        </p:nvPicPr>
        <p:blipFill rotWithShape="1">
          <a:blip r:embed="rId5">
            <a:alphaModFix/>
          </a:blip>
          <a:srcRect b="0" l="0" r="0" t="0"/>
          <a:stretch/>
        </p:blipFill>
        <p:spPr>
          <a:xfrm>
            <a:off x="-1" y="5138214"/>
            <a:ext cx="9144000" cy="1719786"/>
          </a:xfrm>
          <a:prstGeom prst="rect">
            <a:avLst/>
          </a:prstGeom>
          <a:noFill/>
          <a:ln>
            <a:noFill/>
          </a:ln>
        </p:spPr>
      </p:pic>
      <p:pic>
        <p:nvPicPr>
          <p:cNvPr id="72" name="Google Shape;72;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73" name="Google Shape;73;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74" name="Google Shape;74;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75" name="Google Shape;75;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pic>
        <p:nvPicPr>
          <p:cNvPr id="76" name="Google Shape;76;p8"/>
          <p:cNvPicPr preferRelativeResize="0"/>
          <p:nvPr/>
        </p:nvPicPr>
        <p:blipFill rotWithShape="1">
          <a:blip r:embed="rId5">
            <a:alphaModFix/>
          </a:blip>
          <a:srcRect b="0" l="0" r="0" t="0"/>
          <a:stretch/>
        </p:blipFill>
        <p:spPr>
          <a:xfrm>
            <a:off x="-1" y="5138214"/>
            <a:ext cx="9144000" cy="1719786"/>
          </a:xfrm>
          <a:prstGeom prst="rect">
            <a:avLst/>
          </a:prstGeom>
          <a:noFill/>
          <a:ln>
            <a:noFill/>
          </a:ln>
        </p:spPr>
      </p:pic>
      <p:pic>
        <p:nvPicPr>
          <p:cNvPr id="77" name="Google Shape;77;p8"/>
          <p:cNvPicPr preferRelativeResize="0"/>
          <p:nvPr/>
        </p:nvPicPr>
        <p:blipFill>
          <a:blip r:embed="rId6">
            <a:alphaModFix/>
          </a:blip>
          <a:stretch>
            <a:fillRect/>
          </a:stretch>
        </p:blipFill>
        <p:spPr>
          <a:xfrm>
            <a:off x="280900" y="292608"/>
            <a:ext cx="3774627" cy="15968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81" name="Shape 81"/>
        <p:cNvGrpSpPr/>
        <p:nvPr/>
      </p:nvGrpSpPr>
      <p:grpSpPr>
        <a:xfrm>
          <a:off x="0" y="0"/>
          <a:ext cx="0" cy="0"/>
          <a:chOff x="0" y="0"/>
          <a:chExt cx="0" cy="0"/>
        </a:xfrm>
      </p:grpSpPr>
      <p:pic>
        <p:nvPicPr>
          <p:cNvPr id="82" name="Google Shape;82;p10"/>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83" name="Google Shape;83;p10"/>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84" name="Google Shape;84;p10"/>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sp>
        <p:nvSpPr>
          <p:cNvPr id="85" name="Google Shape;85;p10"/>
          <p:cNvSpPr txBox="1"/>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b="1" sz="5400">
              <a:solidFill>
                <a:srgbClr val="FFFFFF"/>
              </a:solidFill>
              <a:latin typeface="Arial Narrow"/>
              <a:ea typeface="Arial Narrow"/>
              <a:cs typeface="Arial Narrow"/>
              <a:sym typeface="Arial Narrow"/>
            </a:endParaRPr>
          </a:p>
        </p:txBody>
      </p:sp>
      <p:pic>
        <p:nvPicPr>
          <p:cNvPr id="86" name="Google Shape;86;p10"/>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87" name="Google Shape;87;p10"/>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88" name="Google Shape;88;p10"/>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rgbClr val="FFFFFF"/>
              </a:buClr>
              <a:buSzPts val="1360"/>
              <a:buFont typeface="Arial"/>
              <a:buNone/>
            </a:pPr>
            <a:r>
              <a:rPr b="0" i="0" lang="en-US" sz="1360" u="none" cap="none" strike="noStrike">
                <a:solidFill>
                  <a:srgbClr val="FFFFFF"/>
                </a:solidFill>
                <a:latin typeface="Montserrat"/>
                <a:ea typeface="Montserrat"/>
                <a:cs typeface="Montserrat"/>
                <a:sym typeface="Montserrat"/>
              </a:rPr>
              <a:t>PRESENTED BY</a:t>
            </a:r>
            <a:endParaRPr/>
          </a:p>
        </p:txBody>
      </p:sp>
      <p:pic>
        <p:nvPicPr>
          <p:cNvPr id="89" name="Google Shape;89;p10"/>
          <p:cNvPicPr preferRelativeResize="0"/>
          <p:nvPr/>
        </p:nvPicPr>
        <p:blipFill rotWithShape="1">
          <a:blip r:embed="rId5">
            <a:alphaModFix/>
          </a:blip>
          <a:srcRect b="0" l="0" r="0" t="0"/>
          <a:stretch/>
        </p:blipFill>
        <p:spPr>
          <a:xfrm>
            <a:off x="0" y="6451600"/>
            <a:ext cx="9144000" cy="406400"/>
          </a:xfrm>
          <a:prstGeom prst="rect">
            <a:avLst/>
          </a:prstGeom>
          <a:noFill/>
          <a:ln>
            <a:noFill/>
          </a:ln>
        </p:spPr>
      </p:pic>
      <p:pic>
        <p:nvPicPr>
          <p:cNvPr id="90" name="Google Shape;90;p10"/>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pic>
        <p:nvPicPr>
          <p:cNvPr id="91" name="Google Shape;91;p10"/>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92" name="Google Shape;92;p10"/>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
        <p:nvSpPr>
          <p:cNvPr id="93" name="Google Shape;93;p10"/>
          <p:cNvSpPr txBox="1"/>
          <p:nvPr/>
        </p:nvSpPr>
        <p:spPr>
          <a:xfrm>
            <a:off x="1019550" y="5711600"/>
            <a:ext cx="73419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pic>
        <p:nvPicPr>
          <p:cNvPr id="94" name="Google Shape;94;p10"/>
          <p:cNvPicPr preferRelativeResize="0"/>
          <p:nvPr/>
        </p:nvPicPr>
        <p:blipFill>
          <a:blip r:embed="rId6">
            <a:alphaModFix/>
          </a:blip>
          <a:stretch>
            <a:fillRect/>
          </a:stretch>
        </p:blipFill>
        <p:spPr>
          <a:xfrm>
            <a:off x="297472" y="179210"/>
            <a:ext cx="1881975" cy="796175"/>
          </a:xfrm>
          <a:prstGeom prst="rect">
            <a:avLst/>
          </a:prstGeom>
          <a:noFill/>
          <a:ln>
            <a:noFill/>
          </a:ln>
        </p:spPr>
      </p:pic>
      <p:sp>
        <p:nvSpPr>
          <p:cNvPr id="95" name="Google Shape;95;p10"/>
          <p:cNvSpPr txBox="1"/>
          <p:nvPr/>
        </p:nvSpPr>
        <p:spPr>
          <a:xfrm>
            <a:off x="2838425" y="91550"/>
            <a:ext cx="6226200" cy="943200"/>
          </a:xfrm>
          <a:prstGeom prst="rect">
            <a:avLst/>
          </a:prstGeom>
          <a:noFill/>
          <a:ln>
            <a:noFill/>
          </a:ln>
        </p:spPr>
        <p:txBody>
          <a:bodyPr anchorCtr="0" anchor="ctr" bIns="45700" lIns="91425" spcFirstLastPara="1" rIns="91425" wrap="square" tIns="45700">
            <a:noAutofit/>
          </a:bodyPr>
          <a:lstStyle/>
          <a:p>
            <a:pPr indent="0" lvl="0" marL="0" rtl="0" algn="r">
              <a:lnSpc>
                <a:spcPct val="80000"/>
              </a:lnSpc>
              <a:spcBef>
                <a:spcPts val="0"/>
              </a:spcBef>
              <a:spcAft>
                <a:spcPts val="0"/>
              </a:spcAft>
              <a:buNone/>
            </a:pPr>
            <a:r>
              <a:t/>
            </a:r>
            <a:endParaRPr b="1" sz="3600">
              <a:solidFill>
                <a:srgbClr val="FFFFFF"/>
              </a:solidFill>
            </a:endParaRPr>
          </a:p>
        </p:txBody>
      </p:sp>
      <p:sp>
        <p:nvSpPr>
          <p:cNvPr id="96" name="Google Shape;96;p10"/>
          <p:cNvSpPr txBox="1"/>
          <p:nvPr/>
        </p:nvSpPr>
        <p:spPr>
          <a:xfrm>
            <a:off x="199300" y="1626550"/>
            <a:ext cx="4000500" cy="2997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None/>
            </a:pPr>
            <a:r>
              <a:t/>
            </a:r>
            <a:endParaRPr b="1" sz="3600">
              <a:solidFill>
                <a:srgbClr val="FFFFFF"/>
              </a:solidFill>
            </a:endParaRPr>
          </a:p>
        </p:txBody>
      </p:sp>
      <p:sp>
        <p:nvSpPr>
          <p:cNvPr id="97" name="Google Shape;97;p10"/>
          <p:cNvSpPr txBox="1"/>
          <p:nvPr/>
        </p:nvSpPr>
        <p:spPr>
          <a:xfrm>
            <a:off x="1946025" y="5711600"/>
            <a:ext cx="6060900" cy="613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98" name="Shape 98"/>
        <p:cNvGrpSpPr/>
        <p:nvPr/>
      </p:nvGrpSpPr>
      <p:grpSpPr>
        <a:xfrm>
          <a:off x="0" y="0"/>
          <a:ext cx="0" cy="0"/>
          <a:chOff x="0" y="0"/>
          <a:chExt cx="0" cy="0"/>
        </a:xfrm>
      </p:grpSpPr>
      <p:pic>
        <p:nvPicPr>
          <p:cNvPr id="99" name="Google Shape;99;p11"/>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00" name="Google Shape;100;p11"/>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11"/>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02" name="Google Shape;102;p11"/>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03" name="Google Shape;103;p11"/>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04" name="Google Shape;104;p11"/>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05" name="Google Shape;105;p11"/>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theme" Target="../theme/theme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13946" y="214539"/>
            <a:ext cx="8672146" cy="77992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213946" y="1291174"/>
            <a:ext cx="8672146" cy="513106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8" name="Shape 78"/>
        <p:cNvGrpSpPr/>
        <p:nvPr/>
      </p:nvGrpSpPr>
      <p:grpSpPr>
        <a:xfrm>
          <a:off x="0" y="0"/>
          <a:ext cx="0" cy="0"/>
          <a:chOff x="0" y="0"/>
          <a:chExt cx="0" cy="0"/>
        </a:xfrm>
      </p:grpSpPr>
      <p:sp>
        <p:nvSpPr>
          <p:cNvPr id="79" name="Google Shape;79;p9"/>
          <p:cNvSpPr txBox="1"/>
          <p:nvPr>
            <p:ph type="title"/>
          </p:nvPr>
        </p:nvSpPr>
        <p:spPr>
          <a:xfrm>
            <a:off x="213946" y="214539"/>
            <a:ext cx="8672100" cy="7800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0" name="Google Shape;80;p9"/>
          <p:cNvSpPr txBox="1"/>
          <p:nvPr>
            <p:ph idx="1" type="body"/>
          </p:nvPr>
        </p:nvSpPr>
        <p:spPr>
          <a:xfrm>
            <a:off x="213946" y="1291174"/>
            <a:ext cx="8672100" cy="513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hyperlink" Target="http://www.youtube.com/watch?v=nE8fOLH1LrY" TargetMode="Externa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8"/>
          <p:cNvSpPr txBox="1"/>
          <p:nvPr>
            <p:ph idx="4294967295" type="title"/>
          </p:nvPr>
        </p:nvSpPr>
        <p:spPr>
          <a:xfrm>
            <a:off x="297475" y="1395300"/>
            <a:ext cx="3870000" cy="3435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DON’T LET </a:t>
            </a:r>
            <a:br>
              <a:rPr lang="en-US">
                <a:solidFill>
                  <a:srgbClr val="FFFFFF"/>
                </a:solidFill>
              </a:rPr>
            </a:br>
            <a:r>
              <a:rPr lang="en-US">
                <a:solidFill>
                  <a:srgbClr val="FFFFFF"/>
                </a:solidFill>
              </a:rPr>
              <a:t>THEM LIE </a:t>
            </a:r>
            <a:br>
              <a:rPr lang="en-US">
                <a:solidFill>
                  <a:srgbClr val="FFFFFF"/>
                </a:solidFill>
              </a:rPr>
            </a:br>
            <a:r>
              <a:rPr lang="en-US">
                <a:solidFill>
                  <a:srgbClr val="FFFFFF"/>
                </a:solidFill>
              </a:rPr>
              <a:t>AND WIN</a:t>
            </a:r>
            <a:endParaRPr>
              <a:solidFill>
                <a:srgbClr val="FFFFFF"/>
              </a:solidFill>
            </a:endParaRPr>
          </a:p>
        </p:txBody>
      </p:sp>
      <p:sp>
        <p:nvSpPr>
          <p:cNvPr id="159" name="Google Shape;159;p18"/>
          <p:cNvSpPr txBox="1"/>
          <p:nvPr>
            <p:ph idx="4294967295" type="title"/>
          </p:nvPr>
        </p:nvSpPr>
        <p:spPr>
          <a:xfrm>
            <a:off x="2851125" y="147575"/>
            <a:ext cx="6116100" cy="794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SESSION 3</a:t>
            </a:r>
            <a:endParaRPr>
              <a:solidFill>
                <a:srgbClr val="FFFFFF"/>
              </a:solidFill>
            </a:endParaRPr>
          </a:p>
        </p:txBody>
      </p:sp>
      <p:sp>
        <p:nvSpPr>
          <p:cNvPr id="160" name="Google Shape;160;p18"/>
          <p:cNvSpPr txBox="1"/>
          <p:nvPr/>
        </p:nvSpPr>
        <p:spPr>
          <a:xfrm>
            <a:off x="-150" y="5711600"/>
            <a:ext cx="91440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rPr lang="en-US" sz="1100">
                <a:highlight>
                  <a:srgbClr val="FFFFFF"/>
                </a:highlight>
              </a:rPr>
              <a:t>© 2019 The University of Texas Health Science Center at Houston. All rights are reserved. </a:t>
            </a:r>
            <a:br>
              <a:rPr lang="en-US" sz="1100">
                <a:highlight>
                  <a:srgbClr val="FFFFFF"/>
                </a:highlight>
              </a:rPr>
            </a:br>
            <a:r>
              <a:rPr lang="en-US" sz="1100">
                <a:highlight>
                  <a:srgbClr val="FFFFFF"/>
                </a:highlight>
              </a:rPr>
              <a:t>CATCH® is a registered trademark of The Regents of the University of California.  </a:t>
            </a:r>
            <a:endParaRPr b="1" sz="2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27"/>
          <p:cNvSpPr txBox="1"/>
          <p:nvPr>
            <p:ph type="title"/>
          </p:nvPr>
        </p:nvSpPr>
        <p:spPr>
          <a:xfrm>
            <a:off x="348075" y="212632"/>
            <a:ext cx="7072500" cy="783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DIRECT ADVERTISING EXAMPLES</a:t>
            </a:r>
            <a:endParaRPr/>
          </a:p>
        </p:txBody>
      </p:sp>
      <p:pic>
        <p:nvPicPr>
          <p:cNvPr id="226" name="Google Shape;226;p27"/>
          <p:cNvPicPr preferRelativeResize="0"/>
          <p:nvPr/>
        </p:nvPicPr>
        <p:blipFill rotWithShape="1">
          <a:blip r:embed="rId3">
            <a:alphaModFix/>
          </a:blip>
          <a:srcRect b="55465" l="0" r="0" t="4831"/>
          <a:stretch/>
        </p:blipFill>
        <p:spPr>
          <a:xfrm>
            <a:off x="582400" y="1430025"/>
            <a:ext cx="3800350" cy="4662323"/>
          </a:xfrm>
          <a:prstGeom prst="rect">
            <a:avLst/>
          </a:prstGeom>
          <a:noFill/>
          <a:ln>
            <a:noFill/>
          </a:ln>
        </p:spPr>
      </p:pic>
      <p:pic>
        <p:nvPicPr>
          <p:cNvPr id="227" name="Google Shape;227;p27"/>
          <p:cNvPicPr preferRelativeResize="0"/>
          <p:nvPr/>
        </p:nvPicPr>
        <p:blipFill rotWithShape="1">
          <a:blip r:embed="rId4">
            <a:alphaModFix/>
          </a:blip>
          <a:srcRect b="0" l="6660" r="6608" t="0"/>
          <a:stretch/>
        </p:blipFill>
        <p:spPr>
          <a:xfrm>
            <a:off x="4776600" y="2527700"/>
            <a:ext cx="3800350" cy="2466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28"/>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3300">
                <a:latin typeface="Arial"/>
                <a:ea typeface="Arial"/>
                <a:cs typeface="Arial"/>
                <a:sym typeface="Arial"/>
              </a:rPr>
              <a:t>INDIRECT ADVERTISING</a:t>
            </a:r>
            <a:endParaRPr/>
          </a:p>
        </p:txBody>
      </p:sp>
      <p:sp>
        <p:nvSpPr>
          <p:cNvPr id="234" name="Google Shape;234;p28"/>
          <p:cNvSpPr txBox="1"/>
          <p:nvPr/>
        </p:nvSpPr>
        <p:spPr>
          <a:xfrm>
            <a:off x="348075" y="1283400"/>
            <a:ext cx="7713900" cy="51291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b="1" lang="en-US" sz="2800">
                <a:solidFill>
                  <a:srgbClr val="065DA3"/>
                </a:solidFill>
              </a:rPr>
              <a:t>Advertising that doesn’t try and sell you something right away, but rather reminds you of a product you already know about </a:t>
            </a:r>
            <a:endParaRPr b="1" sz="2800">
              <a:solidFill>
                <a:srgbClr val="065DA3"/>
              </a:solidFill>
            </a:endParaRPr>
          </a:p>
          <a:p>
            <a:pPr indent="-406400" lvl="1" marL="914400" marR="0" rtl="0" algn="l">
              <a:lnSpc>
                <a:spcPct val="115000"/>
              </a:lnSpc>
              <a:spcBef>
                <a:spcPts val="0"/>
              </a:spcBef>
              <a:spcAft>
                <a:spcPts val="0"/>
              </a:spcAft>
              <a:buClr>
                <a:srgbClr val="065DA3"/>
              </a:buClr>
              <a:buSzPts val="2800"/>
              <a:buChar char="•"/>
            </a:pPr>
            <a:r>
              <a:rPr lang="en-US" sz="2000"/>
              <a:t>This helps companies build “brand recognition” so when you see their logo or something else associated with them, you will be more likely to buy their product.</a:t>
            </a:r>
            <a:endParaRPr b="1" sz="2800">
              <a:solidFill>
                <a:srgbClr val="065DA3"/>
              </a:solidFill>
            </a:endParaRPr>
          </a:p>
          <a:p>
            <a:pPr indent="0" lvl="0" marL="457200" marR="0" rtl="0" algn="l">
              <a:lnSpc>
                <a:spcPct val="115000"/>
              </a:lnSpc>
              <a:spcBef>
                <a:spcPts val="1000"/>
              </a:spcBef>
              <a:spcAft>
                <a:spcPts val="0"/>
              </a:spcAft>
              <a:buNone/>
            </a:pPr>
            <a:r>
              <a:t/>
            </a:r>
            <a:endParaRPr sz="2400">
              <a:solidFill>
                <a:srgbClr val="000000"/>
              </a:solidFill>
            </a:endParaRPr>
          </a:p>
          <a:p>
            <a:pPr indent="0" lvl="0" marL="914400" rtl="0" algn="l">
              <a:lnSpc>
                <a:spcPct val="115000"/>
              </a:lnSpc>
              <a:spcBef>
                <a:spcPts val="500"/>
              </a:spcBef>
              <a:spcAft>
                <a:spcPts val="0"/>
              </a:spcAft>
              <a:buNone/>
            </a:pPr>
            <a:r>
              <a:t/>
            </a:r>
            <a:endParaRPr i="1" sz="2000"/>
          </a:p>
          <a:p>
            <a:pPr indent="0" lvl="0" marL="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9144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0" rtl="0" algn="l">
              <a:spcBef>
                <a:spcPts val="1000"/>
              </a:spcBef>
              <a:spcAft>
                <a:spcPts val="0"/>
              </a:spcAft>
              <a:buNone/>
            </a:pPr>
            <a:r>
              <a:t/>
            </a:r>
            <a:endParaRPr b="1" sz="2800">
              <a:solidFill>
                <a:srgbClr val="065DA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9"/>
          <p:cNvSpPr txBox="1"/>
          <p:nvPr>
            <p:ph type="title"/>
          </p:nvPr>
        </p:nvSpPr>
        <p:spPr>
          <a:xfrm>
            <a:off x="457200" y="295903"/>
            <a:ext cx="8229600" cy="576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40"/>
              <a:buFont typeface="Arial Narrow"/>
              <a:buNone/>
            </a:pPr>
            <a:r>
              <a:rPr b="1" lang="en-US" sz="3240"/>
              <a:t>INDIRECT ADVERTISING EXAMPLE</a:t>
            </a:r>
            <a:endParaRPr/>
          </a:p>
        </p:txBody>
      </p:sp>
      <p:pic>
        <p:nvPicPr>
          <p:cNvPr id="241" name="Google Shape;241;p29"/>
          <p:cNvPicPr preferRelativeResize="0"/>
          <p:nvPr/>
        </p:nvPicPr>
        <p:blipFill>
          <a:blip r:embed="rId3">
            <a:alphaModFix/>
          </a:blip>
          <a:stretch>
            <a:fillRect/>
          </a:stretch>
        </p:blipFill>
        <p:spPr>
          <a:xfrm>
            <a:off x="2743237" y="1460875"/>
            <a:ext cx="3657525" cy="4473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0"/>
          <p:cNvSpPr txBox="1"/>
          <p:nvPr>
            <p:ph type="title"/>
          </p:nvPr>
        </p:nvSpPr>
        <p:spPr>
          <a:xfrm>
            <a:off x="457200" y="295903"/>
            <a:ext cx="8229600" cy="576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40"/>
              <a:buFont typeface="Arial Narrow"/>
              <a:buNone/>
            </a:pPr>
            <a:r>
              <a:rPr b="1" lang="en-US" sz="3240"/>
              <a:t>INDIRECT ADVERTISING EXAMPLE</a:t>
            </a:r>
            <a:endParaRPr/>
          </a:p>
        </p:txBody>
      </p:sp>
      <p:pic>
        <p:nvPicPr>
          <p:cNvPr id="248" name="Google Shape;248;p30"/>
          <p:cNvPicPr preferRelativeResize="0"/>
          <p:nvPr/>
        </p:nvPicPr>
        <p:blipFill rotWithShape="1">
          <a:blip r:embed="rId3">
            <a:alphaModFix/>
          </a:blip>
          <a:srcRect b="-3649" l="0" r="0" t="3649"/>
          <a:stretch/>
        </p:blipFill>
        <p:spPr>
          <a:xfrm>
            <a:off x="911825" y="1893575"/>
            <a:ext cx="7320352" cy="4124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1"/>
          <p:cNvSpPr txBox="1"/>
          <p:nvPr>
            <p:ph type="title"/>
          </p:nvPr>
        </p:nvSpPr>
        <p:spPr>
          <a:xfrm>
            <a:off x="457200" y="295903"/>
            <a:ext cx="8229600" cy="576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40"/>
              <a:buFont typeface="Arial Narrow"/>
              <a:buNone/>
            </a:pPr>
            <a:r>
              <a:rPr b="1" lang="en-US" sz="3240"/>
              <a:t>INDIRECT ADVERTISING EXAMPLE</a:t>
            </a:r>
            <a:endParaRPr/>
          </a:p>
        </p:txBody>
      </p:sp>
      <p:pic>
        <p:nvPicPr>
          <p:cNvPr id="255" name="Google Shape;255;p31"/>
          <p:cNvPicPr preferRelativeResize="0"/>
          <p:nvPr/>
        </p:nvPicPr>
        <p:blipFill>
          <a:blip r:embed="rId3">
            <a:alphaModFix/>
          </a:blip>
          <a:stretch>
            <a:fillRect/>
          </a:stretch>
        </p:blipFill>
        <p:spPr>
          <a:xfrm>
            <a:off x="656338" y="1918425"/>
            <a:ext cx="7831325" cy="3698125"/>
          </a:xfrm>
          <a:prstGeom prst="rect">
            <a:avLst/>
          </a:prstGeom>
          <a:noFill/>
          <a:ln>
            <a:noFill/>
          </a:ln>
        </p:spPr>
      </p:pic>
      <p:sp>
        <p:nvSpPr>
          <p:cNvPr id="256" name="Google Shape;256;p31"/>
          <p:cNvSpPr/>
          <p:nvPr/>
        </p:nvSpPr>
        <p:spPr>
          <a:xfrm>
            <a:off x="387800" y="1682775"/>
            <a:ext cx="3033000" cy="133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2"/>
          <p:cNvSpPr txBox="1"/>
          <p:nvPr>
            <p:ph type="title"/>
          </p:nvPr>
        </p:nvSpPr>
        <p:spPr>
          <a:xfrm>
            <a:off x="457200" y="295903"/>
            <a:ext cx="8229600" cy="576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40"/>
              <a:buFont typeface="Arial Narrow"/>
              <a:buNone/>
            </a:pPr>
            <a:r>
              <a:rPr b="1" lang="en-US" sz="3240"/>
              <a:t>INDIRECT ADVERTISING EXAMPLE</a:t>
            </a:r>
            <a:endParaRPr/>
          </a:p>
        </p:txBody>
      </p:sp>
      <p:pic>
        <p:nvPicPr>
          <p:cNvPr id="263" name="Google Shape;263;p32"/>
          <p:cNvPicPr preferRelativeResize="0"/>
          <p:nvPr/>
        </p:nvPicPr>
        <p:blipFill>
          <a:blip r:embed="rId3">
            <a:alphaModFix/>
          </a:blip>
          <a:stretch>
            <a:fillRect/>
          </a:stretch>
        </p:blipFill>
        <p:spPr>
          <a:xfrm>
            <a:off x="3795250" y="1602400"/>
            <a:ext cx="5102701" cy="4372775"/>
          </a:xfrm>
          <a:prstGeom prst="rect">
            <a:avLst/>
          </a:prstGeom>
          <a:noFill/>
          <a:ln>
            <a:noFill/>
          </a:ln>
        </p:spPr>
      </p:pic>
      <p:pic>
        <p:nvPicPr>
          <p:cNvPr id="264" name="Google Shape;264;p32"/>
          <p:cNvPicPr preferRelativeResize="0"/>
          <p:nvPr/>
        </p:nvPicPr>
        <p:blipFill rotWithShape="1">
          <a:blip r:embed="rId4">
            <a:alphaModFix/>
          </a:blip>
          <a:srcRect b="0" l="50648" r="0" t="0"/>
          <a:stretch/>
        </p:blipFill>
        <p:spPr>
          <a:xfrm>
            <a:off x="457200" y="1894525"/>
            <a:ext cx="3760500" cy="4000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33"/>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THE REAL COST: MAGIC TRICKS</a:t>
            </a:r>
            <a:endParaRPr/>
          </a:p>
        </p:txBody>
      </p:sp>
      <p:pic>
        <p:nvPicPr>
          <p:cNvPr descr="Still think vaping is no big deal? Magician Julius Dein shows us that teens who vape are more likely to start smoking cigarettes. It’s not magic, it’s statistics. Know the real cost of vapes.&#10;&#10;Find out more:&#10;https://therealcost.betobaccofree.hhs.gov/vape&#10;&#10;Want to see more magic with Julius Dein? Watch here:&#10;https://www.youtube.com/playlist?list=PLgf1d4CujVYZ6eMDdezsmQrcgfBSlfBQ5&#10;&#10;Follow The Real Cost:&#10;Facebook: http://www.Facebook.com/KnowTheRealCost &#10;Instagram: https://www.instagram.com/therealcost/&#10;Tumblr: http://www.KnowTheRealCost.Tumblr.com&#10;Twitter: http://www.Twitter.com/KnowTheRealCost" id="271" name="Google Shape;271;p33" title="Julius Dein Performs A Magic Trick on a Vape | The Real Cost">
            <a:hlinkClick r:id="rId3"/>
          </p:cNvPr>
          <p:cNvPicPr preferRelativeResize="0"/>
          <p:nvPr/>
        </p:nvPicPr>
        <p:blipFill>
          <a:blip r:embed="rId4">
            <a:alphaModFix/>
          </a:blip>
          <a:stretch>
            <a:fillRect/>
          </a:stretch>
        </p:blipFill>
        <p:spPr>
          <a:xfrm>
            <a:off x="1515687" y="1454525"/>
            <a:ext cx="6112625" cy="4584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4"/>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40"/>
              <a:buFont typeface="Arial Narrow"/>
              <a:buNone/>
            </a:pPr>
            <a:r>
              <a:rPr b="1" lang="en-US" sz="3240"/>
              <a:t>ASSEMBLE INTO YOUR SMALL GROUPS</a:t>
            </a:r>
            <a:endParaRPr/>
          </a:p>
        </p:txBody>
      </p:sp>
      <p:sp>
        <p:nvSpPr>
          <p:cNvPr descr="Image result for pictures of students in small groups" id="278" name="Google Shape;278;p34"/>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Image result for pictures of students in small groups" id="279" name="Google Shape;279;p34"/>
          <p:cNvSpPr/>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80" name="Google Shape;280;p34"/>
          <p:cNvPicPr preferRelativeResize="0"/>
          <p:nvPr/>
        </p:nvPicPr>
        <p:blipFill>
          <a:blip r:embed="rId3">
            <a:alphaModFix/>
          </a:blip>
          <a:stretch>
            <a:fillRect/>
          </a:stretch>
        </p:blipFill>
        <p:spPr>
          <a:xfrm>
            <a:off x="1206700" y="1549025"/>
            <a:ext cx="6730597" cy="44865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35"/>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ACTIVITY 1: ANALYZING ADS</a:t>
            </a:r>
            <a:endParaRPr/>
          </a:p>
        </p:txBody>
      </p:sp>
      <p:pic>
        <p:nvPicPr>
          <p:cNvPr id="287" name="Google Shape;287;p35"/>
          <p:cNvPicPr preferRelativeResize="0"/>
          <p:nvPr/>
        </p:nvPicPr>
        <p:blipFill>
          <a:blip r:embed="rId3">
            <a:alphaModFix/>
          </a:blip>
          <a:stretch>
            <a:fillRect/>
          </a:stretch>
        </p:blipFill>
        <p:spPr>
          <a:xfrm>
            <a:off x="871100" y="1555702"/>
            <a:ext cx="7694150" cy="44373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36"/>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ACTIVITY 1: ANALYZING ADS</a:t>
            </a:r>
            <a:endParaRPr/>
          </a:p>
        </p:txBody>
      </p:sp>
      <p:sp>
        <p:nvSpPr>
          <p:cNvPr id="294" name="Google Shape;294;p36"/>
          <p:cNvSpPr txBox="1"/>
          <p:nvPr/>
        </p:nvSpPr>
        <p:spPr>
          <a:xfrm>
            <a:off x="348076" y="1283400"/>
            <a:ext cx="8325600" cy="5129100"/>
          </a:xfrm>
          <a:prstGeom prst="rect">
            <a:avLst/>
          </a:prstGeom>
          <a:noFill/>
          <a:ln>
            <a:noFill/>
          </a:ln>
        </p:spPr>
        <p:txBody>
          <a:bodyPr anchorCtr="0" anchor="t" bIns="45700" lIns="91425" spcFirstLastPara="1" rIns="91425" wrap="square" tIns="45700">
            <a:noAutofit/>
          </a:bodyPr>
          <a:lstStyle/>
          <a:p>
            <a:pPr indent="-419100" lvl="0" marL="457200" rtl="0" algn="l">
              <a:spcBef>
                <a:spcPts val="1000"/>
              </a:spcBef>
              <a:spcAft>
                <a:spcPts val="0"/>
              </a:spcAft>
              <a:buClr>
                <a:srgbClr val="065DA3"/>
              </a:buClr>
              <a:buSzPts val="3000"/>
              <a:buChar char="•"/>
            </a:pPr>
            <a:r>
              <a:rPr b="1" lang="en-US" sz="3000">
                <a:solidFill>
                  <a:srgbClr val="065DA3"/>
                </a:solidFill>
              </a:rPr>
              <a:t>Answer these questions in your group:</a:t>
            </a:r>
            <a:endParaRPr b="1" sz="3000">
              <a:solidFill>
                <a:srgbClr val="065DA3"/>
              </a:solidFill>
            </a:endParaRPr>
          </a:p>
          <a:p>
            <a:pPr indent="-419100" lvl="1" marL="914400" rtl="0" algn="l">
              <a:spcBef>
                <a:spcPts val="0"/>
              </a:spcBef>
              <a:spcAft>
                <a:spcPts val="0"/>
              </a:spcAft>
              <a:buClr>
                <a:srgbClr val="000000"/>
              </a:buClr>
              <a:buSzPts val="3000"/>
              <a:buChar char="•"/>
            </a:pPr>
            <a:r>
              <a:rPr lang="en-US" sz="3000">
                <a:solidFill>
                  <a:srgbClr val="000000"/>
                </a:solidFill>
              </a:rPr>
              <a:t>How does each ad portray </a:t>
            </a:r>
            <a:br>
              <a:rPr lang="en-US" sz="3000">
                <a:solidFill>
                  <a:srgbClr val="000000"/>
                </a:solidFill>
              </a:rPr>
            </a:br>
            <a:r>
              <a:rPr lang="en-US" sz="3000">
                <a:solidFill>
                  <a:srgbClr val="000000"/>
                </a:solidFill>
              </a:rPr>
              <a:t>e-cigarette use?</a:t>
            </a:r>
            <a:endParaRPr sz="3000">
              <a:solidFill>
                <a:srgbClr val="000000"/>
              </a:solidFill>
            </a:endParaRPr>
          </a:p>
          <a:p>
            <a:pPr indent="-419100" lvl="1" marL="914400" rtl="0" algn="l">
              <a:spcBef>
                <a:spcPts val="0"/>
              </a:spcBef>
              <a:spcAft>
                <a:spcPts val="0"/>
              </a:spcAft>
              <a:buClr>
                <a:srgbClr val="000000"/>
              </a:buClr>
              <a:buSzPts val="3000"/>
              <a:buChar char="•"/>
            </a:pPr>
            <a:r>
              <a:rPr lang="en-US" sz="3000">
                <a:solidFill>
                  <a:srgbClr val="000000"/>
                </a:solidFill>
              </a:rPr>
              <a:t>Which advertising appeals were used?</a:t>
            </a:r>
            <a:endParaRPr sz="3000">
              <a:solidFill>
                <a:srgbClr val="000000"/>
              </a:solidFill>
            </a:endParaRPr>
          </a:p>
          <a:p>
            <a:pPr indent="0" lvl="0" marL="0" rtl="0" algn="l">
              <a:spcBef>
                <a:spcPts val="1000"/>
              </a:spcBef>
              <a:spcAft>
                <a:spcPts val="0"/>
              </a:spcAft>
              <a:buNone/>
            </a:pPr>
            <a:r>
              <a:t/>
            </a:r>
            <a:endParaRPr b="1" sz="3000">
              <a:solidFill>
                <a:srgbClr val="065DA3"/>
              </a:solidFill>
            </a:endParaRPr>
          </a:p>
          <a:p>
            <a:pPr indent="0" lvl="0" marL="0" rtl="0" algn="l">
              <a:spcBef>
                <a:spcPts val="1000"/>
              </a:spcBef>
              <a:spcAft>
                <a:spcPts val="0"/>
              </a:spcAft>
              <a:buNone/>
            </a:pPr>
            <a:r>
              <a:rPr b="1" lang="en-US" sz="3000">
                <a:solidFill>
                  <a:srgbClr val="065DA3"/>
                </a:solidFill>
              </a:rPr>
              <a:t>*</a:t>
            </a:r>
            <a:r>
              <a:rPr b="1" i="1" lang="en-US" sz="3000">
                <a:solidFill>
                  <a:srgbClr val="065DA3"/>
                </a:solidFill>
              </a:rPr>
              <a:t>Note: there can be more than one appeal used for each ad</a:t>
            </a:r>
            <a:endParaRPr b="1" i="1" sz="3000">
              <a:solidFill>
                <a:srgbClr val="065DA3"/>
              </a:solidFill>
            </a:endParaRPr>
          </a:p>
          <a:p>
            <a:pPr indent="0" lvl="0" marL="914400" rtl="0" algn="l">
              <a:spcBef>
                <a:spcPts val="1000"/>
              </a:spcBef>
              <a:spcAft>
                <a:spcPts val="0"/>
              </a:spcAft>
              <a:buNone/>
            </a:pPr>
            <a:r>
              <a:t/>
            </a:r>
            <a:endParaRPr b="1" sz="2200">
              <a:solidFill>
                <a:srgbClr val="065DA3"/>
              </a:solidFill>
            </a:endParaRPr>
          </a:p>
          <a:p>
            <a:pPr indent="0" lvl="0" marL="914400" rtl="0" algn="l">
              <a:spcBef>
                <a:spcPts val="1000"/>
              </a:spcBef>
              <a:spcAft>
                <a:spcPts val="0"/>
              </a:spcAft>
              <a:buNone/>
            </a:pPr>
            <a:r>
              <a:t/>
            </a:r>
            <a:endParaRPr b="1" sz="2200">
              <a:solidFill>
                <a:srgbClr val="065DA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19"/>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ADULT INTERVIEW DEBRIEF</a:t>
            </a:r>
            <a:endParaRPr/>
          </a:p>
        </p:txBody>
      </p:sp>
      <p:pic>
        <p:nvPicPr>
          <p:cNvPr id="167" name="Google Shape;167;p19"/>
          <p:cNvPicPr preferRelativeResize="0"/>
          <p:nvPr/>
        </p:nvPicPr>
        <p:blipFill>
          <a:blip r:embed="rId3">
            <a:alphaModFix/>
          </a:blip>
          <a:stretch>
            <a:fillRect/>
          </a:stretch>
        </p:blipFill>
        <p:spPr>
          <a:xfrm>
            <a:off x="742125" y="2004401"/>
            <a:ext cx="7659751" cy="34530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37"/>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b="1" lang="en-US"/>
              <a:t>EXAMPLE AD 1</a:t>
            </a:r>
            <a:endParaRPr/>
          </a:p>
        </p:txBody>
      </p:sp>
      <p:pic>
        <p:nvPicPr>
          <p:cNvPr id="301" name="Google Shape;301;p37"/>
          <p:cNvPicPr preferRelativeResize="0"/>
          <p:nvPr/>
        </p:nvPicPr>
        <p:blipFill>
          <a:blip r:embed="rId3">
            <a:alphaModFix/>
          </a:blip>
          <a:stretch>
            <a:fillRect/>
          </a:stretch>
        </p:blipFill>
        <p:spPr>
          <a:xfrm>
            <a:off x="2362200" y="1538611"/>
            <a:ext cx="4419600" cy="44702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38"/>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b="1" lang="en-US"/>
              <a:t>EXAMPLE AD 2</a:t>
            </a:r>
            <a:endParaRPr/>
          </a:p>
        </p:txBody>
      </p:sp>
      <p:pic>
        <p:nvPicPr>
          <p:cNvPr id="308" name="Google Shape;308;p38"/>
          <p:cNvPicPr preferRelativeResize="0"/>
          <p:nvPr/>
        </p:nvPicPr>
        <p:blipFill>
          <a:blip r:embed="rId3">
            <a:alphaModFix/>
          </a:blip>
          <a:stretch>
            <a:fillRect/>
          </a:stretch>
        </p:blipFill>
        <p:spPr>
          <a:xfrm>
            <a:off x="1492225" y="1700800"/>
            <a:ext cx="6251150" cy="4167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39"/>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b="1" lang="en-US"/>
              <a:t>EXAMPLE AD 3</a:t>
            </a:r>
            <a:endParaRPr/>
          </a:p>
        </p:txBody>
      </p:sp>
      <p:pic>
        <p:nvPicPr>
          <p:cNvPr id="315" name="Google Shape;315;p39"/>
          <p:cNvPicPr preferRelativeResize="0"/>
          <p:nvPr/>
        </p:nvPicPr>
        <p:blipFill rotWithShape="1">
          <a:blip r:embed="rId3">
            <a:alphaModFix/>
          </a:blip>
          <a:srcRect b="0" l="0" r="0" t="0"/>
          <a:stretch/>
        </p:blipFill>
        <p:spPr>
          <a:xfrm>
            <a:off x="2892198" y="1773917"/>
            <a:ext cx="3359604" cy="4060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40"/>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EXAMPLE AD 4</a:t>
            </a:r>
            <a:endParaRPr/>
          </a:p>
        </p:txBody>
      </p:sp>
      <p:pic>
        <p:nvPicPr>
          <p:cNvPr id="322" name="Google Shape;322;p40"/>
          <p:cNvPicPr preferRelativeResize="0"/>
          <p:nvPr/>
        </p:nvPicPr>
        <p:blipFill>
          <a:blip r:embed="rId3">
            <a:alphaModFix/>
          </a:blip>
          <a:stretch>
            <a:fillRect/>
          </a:stretch>
        </p:blipFill>
        <p:spPr>
          <a:xfrm>
            <a:off x="1420800" y="1734975"/>
            <a:ext cx="5792525" cy="3866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41"/>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EXAMPLE AD 5</a:t>
            </a:r>
            <a:endParaRPr/>
          </a:p>
        </p:txBody>
      </p:sp>
      <p:pic>
        <p:nvPicPr>
          <p:cNvPr id="329" name="Google Shape;329;p41"/>
          <p:cNvPicPr preferRelativeResize="0"/>
          <p:nvPr/>
        </p:nvPicPr>
        <p:blipFill>
          <a:blip r:embed="rId3">
            <a:alphaModFix/>
          </a:blip>
          <a:stretch>
            <a:fillRect/>
          </a:stretch>
        </p:blipFill>
        <p:spPr>
          <a:xfrm>
            <a:off x="1065576" y="2057248"/>
            <a:ext cx="7174623" cy="3209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42"/>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WHAT DO YOU THINK?</a:t>
            </a:r>
            <a:endParaRPr/>
          </a:p>
        </p:txBody>
      </p:sp>
      <p:sp>
        <p:nvSpPr>
          <p:cNvPr id="336" name="Google Shape;336;p42"/>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65DA3"/>
              </a:buClr>
              <a:buSzPts val="2800"/>
              <a:buFont typeface="Arial"/>
              <a:buChar char="•"/>
            </a:pPr>
            <a:r>
              <a:rPr lang="en-US"/>
              <a:t>Do these advertisements portray the reality of the toxic ingredients and potential for addiction? </a:t>
            </a:r>
            <a:endParaRPr/>
          </a:p>
          <a:p>
            <a:pPr indent="-50800" lvl="0" marL="228600" rtl="0" algn="l">
              <a:lnSpc>
                <a:spcPct val="100000"/>
              </a:lnSpc>
              <a:spcBef>
                <a:spcPts val="1000"/>
              </a:spcBef>
              <a:spcAft>
                <a:spcPts val="0"/>
              </a:spcAft>
              <a:buClr>
                <a:srgbClr val="065DA3"/>
              </a:buClr>
              <a:buSzPts val="2800"/>
              <a:buFont typeface="Arial"/>
              <a:buNone/>
            </a:pPr>
            <a:r>
              <a:t/>
            </a:r>
            <a:endParaRPr/>
          </a:p>
        </p:txBody>
      </p:sp>
      <p:pic>
        <p:nvPicPr>
          <p:cNvPr descr="https://lh4.googleusercontent.com/lM8HFxipYMMaXS0OtOC6JlTz56dmWs6L0ubb2Bo8zzl9DGNglE1azSIM5fwK2LW9474lqXL3aEqknwJ724BEKVNZU1nh4JZE3nl6FiA726DeQvMFOHcrLlckQUsP_ppYCfTtGvlz" id="337" name="Google Shape;337;p42"/>
          <p:cNvPicPr preferRelativeResize="0"/>
          <p:nvPr/>
        </p:nvPicPr>
        <p:blipFill rotWithShape="1">
          <a:blip r:embed="rId3">
            <a:alphaModFix/>
          </a:blip>
          <a:srcRect b="0" l="0" r="0" t="0"/>
          <a:stretch/>
        </p:blipFill>
        <p:spPr>
          <a:xfrm>
            <a:off x="1600200" y="3055889"/>
            <a:ext cx="5943600" cy="2552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43"/>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ACTIVITY 2: NOT MY LUNGS: </a:t>
            </a:r>
            <a:br>
              <a:rPr lang="en-US"/>
            </a:br>
            <a:r>
              <a:rPr lang="en-US"/>
              <a:t>A CAMPAIGN</a:t>
            </a:r>
            <a:endParaRPr/>
          </a:p>
        </p:txBody>
      </p:sp>
      <p:pic>
        <p:nvPicPr>
          <p:cNvPr id="344" name="Google Shape;344;p43"/>
          <p:cNvPicPr preferRelativeResize="0"/>
          <p:nvPr/>
        </p:nvPicPr>
        <p:blipFill>
          <a:blip r:embed="rId3">
            <a:alphaModFix/>
          </a:blip>
          <a:stretch>
            <a:fillRect/>
          </a:stretch>
        </p:blipFill>
        <p:spPr>
          <a:xfrm>
            <a:off x="704850" y="1771657"/>
            <a:ext cx="7734300" cy="3467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44"/>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3600"/>
              <a:buFont typeface="Arial Narrow"/>
              <a:buNone/>
            </a:pPr>
            <a:r>
              <a:rPr lang="en-US"/>
              <a:t>ACTIVITY 2: NOT MY LUNGS - PART 1</a:t>
            </a:r>
            <a:endParaRPr/>
          </a:p>
        </p:txBody>
      </p:sp>
      <p:sp>
        <p:nvSpPr>
          <p:cNvPr id="351" name="Google Shape;351;p44"/>
          <p:cNvSpPr txBox="1"/>
          <p:nvPr/>
        </p:nvSpPr>
        <p:spPr>
          <a:xfrm>
            <a:off x="348076" y="1283400"/>
            <a:ext cx="8325600" cy="5129100"/>
          </a:xfrm>
          <a:prstGeom prst="rect">
            <a:avLst/>
          </a:prstGeom>
          <a:noFill/>
          <a:ln>
            <a:noFill/>
          </a:ln>
        </p:spPr>
        <p:txBody>
          <a:bodyPr anchorCtr="0" anchor="t" bIns="45700" lIns="91425" spcFirstLastPara="1" rIns="91425" wrap="square" tIns="45700">
            <a:noAutofit/>
          </a:bodyPr>
          <a:lstStyle/>
          <a:p>
            <a:pPr indent="-419100" lvl="0" marL="457200" rtl="0" algn="l">
              <a:spcBef>
                <a:spcPts val="1000"/>
              </a:spcBef>
              <a:spcAft>
                <a:spcPts val="0"/>
              </a:spcAft>
              <a:buClr>
                <a:srgbClr val="065DA3"/>
              </a:buClr>
              <a:buSzPts val="3000"/>
              <a:buChar char="•"/>
            </a:pPr>
            <a:r>
              <a:rPr b="1" lang="en-US" sz="3000">
                <a:solidFill>
                  <a:srgbClr val="065DA3"/>
                </a:solidFill>
              </a:rPr>
              <a:t>Use these questions to help your group create a true description:</a:t>
            </a:r>
            <a:endParaRPr b="1" sz="3000">
              <a:solidFill>
                <a:srgbClr val="065DA3"/>
              </a:solidFill>
            </a:endParaRPr>
          </a:p>
          <a:p>
            <a:pPr indent="-419100" lvl="1" marL="914400" rtl="0" algn="l">
              <a:spcBef>
                <a:spcPts val="0"/>
              </a:spcBef>
              <a:spcAft>
                <a:spcPts val="0"/>
              </a:spcAft>
              <a:buClr>
                <a:srgbClr val="000000"/>
              </a:buClr>
              <a:buSzPts val="3000"/>
              <a:buChar char="•"/>
            </a:pPr>
            <a:r>
              <a:rPr lang="en-US" sz="3000"/>
              <a:t>What are some things you did not know about e-cigarettes before this class?</a:t>
            </a:r>
            <a:endParaRPr sz="3000">
              <a:solidFill>
                <a:srgbClr val="000000"/>
              </a:solidFill>
            </a:endParaRPr>
          </a:p>
          <a:p>
            <a:pPr indent="-419100" lvl="1" marL="914400" rtl="0" algn="l">
              <a:spcBef>
                <a:spcPts val="0"/>
              </a:spcBef>
              <a:spcAft>
                <a:spcPts val="0"/>
              </a:spcAft>
              <a:buClr>
                <a:srgbClr val="000000"/>
              </a:buClr>
              <a:buSzPts val="3000"/>
              <a:buChar char="•"/>
            </a:pPr>
            <a:r>
              <a:rPr lang="en-US" sz="3000"/>
              <a:t>How would you describe an e-cigarette to a younger schoolmate?</a:t>
            </a:r>
            <a:endParaRPr sz="3000">
              <a:solidFill>
                <a:srgbClr val="000000"/>
              </a:solidFill>
            </a:endParaRPr>
          </a:p>
          <a:p>
            <a:pPr indent="0" lvl="0" marL="0" rtl="0" algn="l">
              <a:spcBef>
                <a:spcPts val="1000"/>
              </a:spcBef>
              <a:spcAft>
                <a:spcPts val="0"/>
              </a:spcAft>
              <a:buNone/>
            </a:pPr>
            <a:r>
              <a:t/>
            </a:r>
            <a:endParaRPr b="1" sz="3000">
              <a:solidFill>
                <a:srgbClr val="065DA3"/>
              </a:solidFill>
            </a:endParaRPr>
          </a:p>
          <a:p>
            <a:pPr indent="0" lvl="0" marL="0" rtl="0" algn="l">
              <a:spcBef>
                <a:spcPts val="1000"/>
              </a:spcBef>
              <a:spcAft>
                <a:spcPts val="0"/>
              </a:spcAft>
              <a:buNone/>
            </a:pPr>
            <a:r>
              <a:t/>
            </a:r>
            <a:endParaRPr b="1" i="1" sz="3000">
              <a:solidFill>
                <a:srgbClr val="065DA3"/>
              </a:solidFill>
            </a:endParaRPr>
          </a:p>
          <a:p>
            <a:pPr indent="0" lvl="0" marL="914400" rtl="0" algn="l">
              <a:spcBef>
                <a:spcPts val="1000"/>
              </a:spcBef>
              <a:spcAft>
                <a:spcPts val="0"/>
              </a:spcAft>
              <a:buNone/>
            </a:pPr>
            <a:r>
              <a:t/>
            </a:r>
            <a:endParaRPr b="1" sz="2200">
              <a:solidFill>
                <a:srgbClr val="065DA3"/>
              </a:solidFill>
            </a:endParaRPr>
          </a:p>
          <a:p>
            <a:pPr indent="0" lvl="0" marL="914400" rtl="0" algn="l">
              <a:spcBef>
                <a:spcPts val="1000"/>
              </a:spcBef>
              <a:spcAft>
                <a:spcPts val="0"/>
              </a:spcAft>
              <a:buNone/>
            </a:pPr>
            <a:r>
              <a:t/>
            </a:r>
            <a:endParaRPr b="1" sz="2200">
              <a:solidFill>
                <a:srgbClr val="065DA3"/>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45"/>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3600"/>
              <a:buFont typeface="Arial Narrow"/>
              <a:buNone/>
            </a:pPr>
            <a:r>
              <a:rPr lang="en-US"/>
              <a:t>ACTIVITY 2: NOT MY LUNGS - PART 2</a:t>
            </a:r>
            <a:endParaRPr/>
          </a:p>
        </p:txBody>
      </p:sp>
      <p:sp>
        <p:nvSpPr>
          <p:cNvPr id="358" name="Google Shape;358;p45"/>
          <p:cNvSpPr txBox="1"/>
          <p:nvPr/>
        </p:nvSpPr>
        <p:spPr>
          <a:xfrm>
            <a:off x="348076" y="1283400"/>
            <a:ext cx="8325600" cy="5129100"/>
          </a:xfrm>
          <a:prstGeom prst="rect">
            <a:avLst/>
          </a:prstGeom>
          <a:noFill/>
          <a:ln>
            <a:noFill/>
          </a:ln>
        </p:spPr>
        <p:txBody>
          <a:bodyPr anchorCtr="0" anchor="t" bIns="45700" lIns="91425" spcFirstLastPara="1" rIns="91425" wrap="square" tIns="45700">
            <a:noAutofit/>
          </a:bodyPr>
          <a:lstStyle/>
          <a:p>
            <a:pPr indent="-419100" lvl="0" marL="457200" rtl="0" algn="l">
              <a:spcBef>
                <a:spcPts val="1000"/>
              </a:spcBef>
              <a:spcAft>
                <a:spcPts val="0"/>
              </a:spcAft>
              <a:buClr>
                <a:srgbClr val="065DA3"/>
              </a:buClr>
              <a:buSzPts val="3000"/>
              <a:buChar char="•"/>
            </a:pPr>
            <a:r>
              <a:rPr b="1" lang="en-US" sz="3000">
                <a:solidFill>
                  <a:srgbClr val="065DA3"/>
                </a:solidFill>
              </a:rPr>
              <a:t>Use the true e-cigarette description you made to brainstorm a three-part social media campaign</a:t>
            </a:r>
            <a:endParaRPr b="1" sz="3000">
              <a:solidFill>
                <a:srgbClr val="065DA3"/>
              </a:solidFill>
            </a:endParaRPr>
          </a:p>
          <a:p>
            <a:pPr indent="-419100" lvl="1" marL="914400" rtl="0" algn="l">
              <a:spcBef>
                <a:spcPts val="0"/>
              </a:spcBef>
              <a:spcAft>
                <a:spcPts val="0"/>
              </a:spcAft>
              <a:buClr>
                <a:srgbClr val="000000"/>
              </a:buClr>
              <a:buSzPts val="3000"/>
              <a:buChar char="•"/>
            </a:pPr>
            <a:r>
              <a:rPr lang="en-US" sz="3000"/>
              <a:t>These posts could be just text, use images, or videos, or all three</a:t>
            </a:r>
            <a:endParaRPr sz="3000"/>
          </a:p>
          <a:p>
            <a:pPr indent="-419100" lvl="1" marL="914400" rtl="0" algn="l">
              <a:spcBef>
                <a:spcPts val="0"/>
              </a:spcBef>
              <a:spcAft>
                <a:spcPts val="0"/>
              </a:spcAft>
              <a:buClr>
                <a:srgbClr val="000000"/>
              </a:buClr>
              <a:buSzPts val="3000"/>
              <a:buChar char="•"/>
            </a:pPr>
            <a:r>
              <a:rPr lang="en-US" sz="3000"/>
              <a:t>Think of the platform you will use (SnapChat, Instagram, TikTok, etc.) as you are planning</a:t>
            </a:r>
            <a:endParaRPr sz="3000"/>
          </a:p>
          <a:p>
            <a:pPr indent="0" lvl="0" marL="0" rtl="0" algn="l">
              <a:spcBef>
                <a:spcPts val="1000"/>
              </a:spcBef>
              <a:spcAft>
                <a:spcPts val="0"/>
              </a:spcAft>
              <a:buNone/>
            </a:pPr>
            <a:r>
              <a:t/>
            </a:r>
            <a:endParaRPr b="1" sz="3000">
              <a:solidFill>
                <a:srgbClr val="065DA3"/>
              </a:solidFill>
            </a:endParaRPr>
          </a:p>
          <a:p>
            <a:pPr indent="0" lvl="0" marL="0" rtl="0" algn="l">
              <a:spcBef>
                <a:spcPts val="1000"/>
              </a:spcBef>
              <a:spcAft>
                <a:spcPts val="0"/>
              </a:spcAft>
              <a:buNone/>
            </a:pPr>
            <a:r>
              <a:t/>
            </a:r>
            <a:endParaRPr b="1" i="1" sz="3000">
              <a:solidFill>
                <a:srgbClr val="065DA3"/>
              </a:solidFill>
            </a:endParaRPr>
          </a:p>
          <a:p>
            <a:pPr indent="0" lvl="0" marL="914400" rtl="0" algn="l">
              <a:spcBef>
                <a:spcPts val="1000"/>
              </a:spcBef>
              <a:spcAft>
                <a:spcPts val="0"/>
              </a:spcAft>
              <a:buNone/>
            </a:pPr>
            <a:r>
              <a:t/>
            </a:r>
            <a:endParaRPr b="1" sz="2200">
              <a:solidFill>
                <a:srgbClr val="065DA3"/>
              </a:solidFill>
            </a:endParaRPr>
          </a:p>
          <a:p>
            <a:pPr indent="0" lvl="0" marL="914400" rtl="0" algn="l">
              <a:spcBef>
                <a:spcPts val="1000"/>
              </a:spcBef>
              <a:spcAft>
                <a:spcPts val="0"/>
              </a:spcAft>
              <a:buNone/>
            </a:pPr>
            <a:r>
              <a:t/>
            </a:r>
            <a:endParaRPr b="1" sz="2200">
              <a:solidFill>
                <a:srgbClr val="065DA3"/>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46"/>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EXAMPLE ADS</a:t>
            </a:r>
            <a:endParaRPr/>
          </a:p>
        </p:txBody>
      </p:sp>
      <p:pic>
        <p:nvPicPr>
          <p:cNvPr id="365" name="Google Shape;365;p46"/>
          <p:cNvPicPr preferRelativeResize="0"/>
          <p:nvPr/>
        </p:nvPicPr>
        <p:blipFill>
          <a:blip r:embed="rId3">
            <a:alphaModFix/>
          </a:blip>
          <a:stretch>
            <a:fillRect/>
          </a:stretch>
        </p:blipFill>
        <p:spPr>
          <a:xfrm>
            <a:off x="1357825" y="1666000"/>
            <a:ext cx="6428349" cy="4085751"/>
          </a:xfrm>
          <a:prstGeom prst="rect">
            <a:avLst/>
          </a:prstGeom>
          <a:noFill/>
          <a:ln>
            <a:noFill/>
          </a:ln>
        </p:spPr>
      </p:pic>
      <p:sp>
        <p:nvSpPr>
          <p:cNvPr id="366" name="Google Shape;366;p46"/>
          <p:cNvSpPr/>
          <p:nvPr/>
        </p:nvSpPr>
        <p:spPr>
          <a:xfrm>
            <a:off x="5560775" y="3407075"/>
            <a:ext cx="2149200" cy="603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0"/>
          <p:cNvSpPr txBox="1"/>
          <p:nvPr>
            <p:ph idx="1" type="body"/>
          </p:nvPr>
        </p:nvSpPr>
        <p:spPr>
          <a:xfrm>
            <a:off x="348075" y="1283400"/>
            <a:ext cx="87402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solidFill>
                  <a:srgbClr val="065DA3"/>
                </a:solidFill>
              </a:rPr>
              <a:t>In what </a:t>
            </a:r>
            <a:r>
              <a:rPr i="1" lang="en-US">
                <a:solidFill>
                  <a:srgbClr val="065DA3"/>
                </a:solidFill>
              </a:rPr>
              <a:t>places</a:t>
            </a:r>
            <a:r>
              <a:rPr lang="en-US">
                <a:solidFill>
                  <a:srgbClr val="065DA3"/>
                </a:solidFill>
              </a:rPr>
              <a:t> or </a:t>
            </a:r>
            <a:r>
              <a:rPr i="1" lang="en-US">
                <a:solidFill>
                  <a:srgbClr val="065DA3"/>
                </a:solidFill>
              </a:rPr>
              <a:t>situations</a:t>
            </a:r>
            <a:r>
              <a:rPr lang="en-US">
                <a:solidFill>
                  <a:srgbClr val="065DA3"/>
                </a:solidFill>
              </a:rPr>
              <a:t> would you be most likely offered an e-cigarette?</a:t>
            </a:r>
            <a:endParaRPr>
              <a:solidFill>
                <a:srgbClr val="065DA3"/>
              </a:solidFill>
            </a:endParaRPr>
          </a:p>
          <a:p>
            <a:pPr indent="-381000" lvl="1" marL="914400" marR="0" rtl="0" algn="l">
              <a:lnSpc>
                <a:spcPct val="115000"/>
              </a:lnSpc>
              <a:spcBef>
                <a:spcPts val="0"/>
              </a:spcBef>
              <a:spcAft>
                <a:spcPts val="0"/>
              </a:spcAft>
              <a:buSzPts val="2400"/>
              <a:buChar char="•"/>
            </a:pPr>
            <a:r>
              <a:rPr lang="en-US"/>
              <a:t>Have you ever been </a:t>
            </a:r>
            <a:r>
              <a:rPr i="1" lang="en-US"/>
              <a:t>around</a:t>
            </a:r>
            <a:r>
              <a:rPr lang="en-US"/>
              <a:t> other kids who use e-cigarettes?</a:t>
            </a:r>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174" name="Google Shape;174;p20"/>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WHERE WOULD IT HAPPEN?</a:t>
            </a:r>
            <a:endParaRPr sz="3300"/>
          </a:p>
        </p:txBody>
      </p:sp>
      <p:pic>
        <p:nvPicPr>
          <p:cNvPr id="175" name="Google Shape;175;p20"/>
          <p:cNvPicPr preferRelativeResize="0"/>
          <p:nvPr/>
        </p:nvPicPr>
        <p:blipFill>
          <a:blip r:embed="rId3">
            <a:alphaModFix/>
          </a:blip>
          <a:stretch>
            <a:fillRect/>
          </a:stretch>
        </p:blipFill>
        <p:spPr>
          <a:xfrm>
            <a:off x="2772787" y="3720100"/>
            <a:ext cx="3598426" cy="23989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47"/>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EXAMPLE ADS</a:t>
            </a:r>
            <a:endParaRPr/>
          </a:p>
        </p:txBody>
      </p:sp>
      <p:pic>
        <p:nvPicPr>
          <p:cNvPr id="373" name="Google Shape;373;p47"/>
          <p:cNvPicPr preferRelativeResize="0"/>
          <p:nvPr/>
        </p:nvPicPr>
        <p:blipFill rotWithShape="1">
          <a:blip r:embed="rId3">
            <a:alphaModFix/>
          </a:blip>
          <a:srcRect b="1816" l="0" r="1370" t="0"/>
          <a:stretch/>
        </p:blipFill>
        <p:spPr>
          <a:xfrm>
            <a:off x="1345750" y="1602350"/>
            <a:ext cx="6364225" cy="4078425"/>
          </a:xfrm>
          <a:prstGeom prst="rect">
            <a:avLst/>
          </a:prstGeom>
          <a:noFill/>
          <a:ln>
            <a:noFill/>
          </a:ln>
        </p:spPr>
      </p:pic>
      <p:sp>
        <p:nvSpPr>
          <p:cNvPr id="374" name="Google Shape;374;p47"/>
          <p:cNvSpPr/>
          <p:nvPr/>
        </p:nvSpPr>
        <p:spPr>
          <a:xfrm>
            <a:off x="5560775" y="3407075"/>
            <a:ext cx="2149200" cy="783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48"/>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REMEMBER...</a:t>
            </a:r>
            <a:endParaRPr/>
          </a:p>
        </p:txBody>
      </p:sp>
      <p:pic>
        <p:nvPicPr>
          <p:cNvPr id="381" name="Google Shape;381;p48"/>
          <p:cNvPicPr preferRelativeResize="0"/>
          <p:nvPr/>
        </p:nvPicPr>
        <p:blipFill>
          <a:blip r:embed="rId3">
            <a:alphaModFix/>
          </a:blip>
          <a:stretch>
            <a:fillRect/>
          </a:stretch>
        </p:blipFill>
        <p:spPr>
          <a:xfrm>
            <a:off x="1571625" y="1843650"/>
            <a:ext cx="6000750" cy="3810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1"/>
          <p:cNvSpPr txBox="1"/>
          <p:nvPr>
            <p:ph idx="1" type="body"/>
          </p:nvPr>
        </p:nvSpPr>
        <p:spPr>
          <a:xfrm>
            <a:off x="348075" y="1283400"/>
            <a:ext cx="87402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t>You might feel pressure from your peers to try an e-cigarette, but…</a:t>
            </a:r>
            <a:endParaRPr>
              <a:solidFill>
                <a:srgbClr val="065DA3"/>
              </a:solidFill>
            </a:endParaRPr>
          </a:p>
          <a:p>
            <a:pPr indent="-406400" lvl="0" marL="457200" marR="0" rtl="0" algn="l">
              <a:lnSpc>
                <a:spcPct val="115000"/>
              </a:lnSpc>
              <a:spcBef>
                <a:spcPts val="0"/>
              </a:spcBef>
              <a:spcAft>
                <a:spcPts val="0"/>
              </a:spcAft>
              <a:buClr>
                <a:srgbClr val="065DA3"/>
              </a:buClr>
              <a:buSzPts val="2800"/>
              <a:buFont typeface="Arial"/>
              <a:buChar char="•"/>
            </a:pPr>
            <a:r>
              <a:rPr i="1" lang="en-US" u="sng"/>
              <a:t>MOST </a:t>
            </a:r>
            <a:r>
              <a:rPr i="1" lang="en-US" u="sng">
                <a:solidFill>
                  <a:srgbClr val="065DA3"/>
                </a:solidFill>
              </a:rPr>
              <a:t>pressure </a:t>
            </a:r>
            <a:r>
              <a:rPr i="1" lang="en-US"/>
              <a:t>comes </a:t>
            </a:r>
            <a:r>
              <a:rPr lang="en-US">
                <a:solidFill>
                  <a:srgbClr val="065DA3"/>
                </a:solidFill>
              </a:rPr>
              <a:t>from advertisements on </a:t>
            </a:r>
            <a:r>
              <a:rPr lang="en-US"/>
              <a:t>T</a:t>
            </a:r>
            <a:r>
              <a:rPr lang="en-US">
                <a:solidFill>
                  <a:srgbClr val="065DA3"/>
                </a:solidFill>
              </a:rPr>
              <a:t>V, movies, magazines and the internet.</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182" name="Google Shape;182;p21"/>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PEERS UNDER PRESSURE</a:t>
            </a:r>
            <a:endParaRPr sz="3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2"/>
          <p:cNvSpPr txBox="1"/>
          <p:nvPr>
            <p:ph idx="1" type="body"/>
          </p:nvPr>
        </p:nvSpPr>
        <p:spPr>
          <a:xfrm>
            <a:off x="348075" y="1283400"/>
            <a:ext cx="81195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t>A</a:t>
            </a:r>
            <a:r>
              <a:rPr i="1" lang="en-US">
                <a:solidFill>
                  <a:srgbClr val="065DA3"/>
                </a:solidFill>
              </a:rPr>
              <a:t>dvertis</a:t>
            </a:r>
            <a:r>
              <a:rPr i="1" lang="en-US"/>
              <a:t>ing</a:t>
            </a:r>
            <a:r>
              <a:rPr lang="en-US">
                <a:solidFill>
                  <a:srgbClr val="065DA3"/>
                </a:solidFill>
              </a:rPr>
              <a:t> </a:t>
            </a:r>
            <a:r>
              <a:rPr lang="en-US"/>
              <a:t>is designed</a:t>
            </a:r>
            <a:r>
              <a:rPr lang="en-US">
                <a:solidFill>
                  <a:srgbClr val="065DA3"/>
                </a:solidFill>
              </a:rPr>
              <a:t> to </a:t>
            </a:r>
            <a:r>
              <a:rPr i="1" lang="en-US">
                <a:solidFill>
                  <a:srgbClr val="065DA3"/>
                </a:solidFill>
              </a:rPr>
              <a:t>pressure</a:t>
            </a:r>
            <a:r>
              <a:rPr lang="en-US">
                <a:solidFill>
                  <a:srgbClr val="065DA3"/>
                </a:solidFill>
              </a:rPr>
              <a:t> or </a:t>
            </a:r>
            <a:r>
              <a:rPr i="1" lang="en-US">
                <a:solidFill>
                  <a:srgbClr val="065DA3"/>
                </a:solidFill>
              </a:rPr>
              <a:t>convince</a:t>
            </a:r>
            <a:r>
              <a:rPr lang="en-US">
                <a:solidFill>
                  <a:srgbClr val="065DA3"/>
                </a:solidFill>
              </a:rPr>
              <a:t> you to buy products.</a:t>
            </a:r>
            <a:endParaRPr>
              <a:solidFill>
                <a:srgbClr val="065DA3"/>
              </a:solidFill>
            </a:endParaRPr>
          </a:p>
          <a:p>
            <a:pPr indent="-406400" lvl="0" marL="457200" marR="0" rtl="0" algn="l">
              <a:lnSpc>
                <a:spcPct val="115000"/>
              </a:lnSpc>
              <a:spcBef>
                <a:spcPts val="0"/>
              </a:spcBef>
              <a:spcAft>
                <a:spcPts val="0"/>
              </a:spcAft>
              <a:buClr>
                <a:srgbClr val="065DA3"/>
              </a:buClr>
              <a:buSzPts val="2800"/>
              <a:buChar char="•"/>
            </a:pPr>
            <a:r>
              <a:rPr lang="en-US">
                <a:solidFill>
                  <a:srgbClr val="065DA3"/>
                </a:solidFill>
              </a:rPr>
              <a:t>E-cigarette companies want you to try e-cigarettes and get addicted to nicotine.</a:t>
            </a:r>
            <a:endParaRPr>
              <a:solidFill>
                <a:srgbClr val="065DA3"/>
              </a:solidFill>
            </a:endParaRPr>
          </a:p>
          <a:p>
            <a:pPr indent="-406400" lvl="0" marL="457200" marR="0" rtl="0" algn="l">
              <a:lnSpc>
                <a:spcPct val="115000"/>
              </a:lnSpc>
              <a:spcBef>
                <a:spcPts val="0"/>
              </a:spcBef>
              <a:spcAft>
                <a:spcPts val="0"/>
              </a:spcAft>
              <a:buClr>
                <a:srgbClr val="065DA3"/>
              </a:buClr>
              <a:buSzPts val="2800"/>
              <a:buChar char="•"/>
            </a:pPr>
            <a:r>
              <a:rPr lang="en-US"/>
              <a:t>They want your</a:t>
            </a:r>
            <a:r>
              <a:rPr lang="en-US">
                <a:solidFill>
                  <a:srgbClr val="065DA3"/>
                </a:solidFill>
              </a:rPr>
              <a:t> money, so the big companies </a:t>
            </a:r>
            <a:r>
              <a:rPr lang="en-US"/>
              <a:t>make e</a:t>
            </a:r>
            <a:r>
              <a:rPr lang="en-US">
                <a:solidFill>
                  <a:srgbClr val="065DA3"/>
                </a:solidFill>
              </a:rPr>
              <a:t>-cigarettes </a:t>
            </a:r>
            <a:r>
              <a:rPr lang="en-US"/>
              <a:t>look delicious, </a:t>
            </a:r>
            <a:r>
              <a:rPr lang="en-US">
                <a:solidFill>
                  <a:srgbClr val="065DA3"/>
                </a:solidFill>
              </a:rPr>
              <a:t>cool, fun and </a:t>
            </a:r>
            <a:r>
              <a:rPr lang="en-US">
                <a:solidFill>
                  <a:srgbClr val="065DA3"/>
                </a:solidFill>
              </a:rPr>
              <a:t>glamorous</a:t>
            </a:r>
            <a:r>
              <a:rPr lang="en-US">
                <a:solidFill>
                  <a:srgbClr val="065DA3"/>
                </a:solidFill>
              </a:rPr>
              <a:t>.</a:t>
            </a:r>
            <a:endParaRPr>
              <a:solidFill>
                <a:srgbClr val="065DA3"/>
              </a:solidFill>
            </a:endParaRPr>
          </a:p>
          <a:p>
            <a:pPr indent="-406400" lvl="0" marL="457200" marR="0" rtl="0" algn="l">
              <a:lnSpc>
                <a:spcPct val="115000"/>
              </a:lnSpc>
              <a:spcBef>
                <a:spcPts val="0"/>
              </a:spcBef>
              <a:spcAft>
                <a:spcPts val="0"/>
              </a:spcAft>
              <a:buClr>
                <a:srgbClr val="065DA3"/>
              </a:buClr>
              <a:buSzPts val="2800"/>
              <a:buChar char="•"/>
            </a:pPr>
            <a:r>
              <a:rPr lang="en-US">
                <a:solidFill>
                  <a:srgbClr val="065DA3"/>
                </a:solidFill>
              </a:rPr>
              <a:t>They don’t tell you the </a:t>
            </a:r>
            <a:r>
              <a:rPr i="1" lang="en-US" u="sng">
                <a:solidFill>
                  <a:srgbClr val="065DA3"/>
                </a:solidFill>
              </a:rPr>
              <a:t>negative</a:t>
            </a:r>
            <a:r>
              <a:rPr lang="en-US" u="sng">
                <a:solidFill>
                  <a:srgbClr val="065DA3"/>
                </a:solidFill>
              </a:rPr>
              <a:t> </a:t>
            </a:r>
            <a:r>
              <a:rPr lang="en-US">
                <a:solidFill>
                  <a:srgbClr val="065DA3"/>
                </a:solidFill>
              </a:rPr>
              <a:t>information.</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189" name="Google Shape;189;p22"/>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ADS ALL AROUND YOU</a:t>
            </a:r>
            <a:endParaRPr sz="33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3"/>
          <p:cNvSpPr txBox="1"/>
          <p:nvPr>
            <p:ph idx="1" type="body"/>
          </p:nvPr>
        </p:nvSpPr>
        <p:spPr>
          <a:xfrm>
            <a:off x="348075" y="1283400"/>
            <a:ext cx="77679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solidFill>
                  <a:srgbClr val="065DA3"/>
                </a:solidFill>
              </a:rPr>
              <a:t>$9.</a:t>
            </a:r>
            <a:r>
              <a:rPr lang="en-US"/>
              <a:t>5 </a:t>
            </a:r>
            <a:r>
              <a:rPr lang="en-US">
                <a:solidFill>
                  <a:srgbClr val="065DA3"/>
                </a:solidFill>
              </a:rPr>
              <a:t>billion</a:t>
            </a:r>
            <a:r>
              <a:rPr lang="en-US">
                <a:solidFill>
                  <a:srgbClr val="065DA3"/>
                </a:solidFill>
              </a:rPr>
              <a:t> is spent every year on tobacco and </a:t>
            </a:r>
            <a:r>
              <a:rPr lang="en-US"/>
              <a:t>e</a:t>
            </a:r>
            <a:r>
              <a:rPr lang="en-US">
                <a:solidFill>
                  <a:srgbClr val="065DA3"/>
                </a:solidFill>
              </a:rPr>
              <a:t>-cigarette advertising</a:t>
            </a:r>
            <a:endParaRPr>
              <a:solidFill>
                <a:srgbClr val="065DA3"/>
              </a:solidFill>
            </a:endParaRPr>
          </a:p>
          <a:p>
            <a:pPr indent="-406400" lvl="0" marL="457200" marR="0" rtl="0" algn="l">
              <a:lnSpc>
                <a:spcPct val="115000"/>
              </a:lnSpc>
              <a:spcBef>
                <a:spcPts val="0"/>
              </a:spcBef>
              <a:spcAft>
                <a:spcPts val="0"/>
              </a:spcAft>
              <a:buClr>
                <a:srgbClr val="065DA3"/>
              </a:buClr>
              <a:buSzPts val="2800"/>
              <a:buFont typeface="Arial"/>
              <a:buChar char="•"/>
            </a:pPr>
            <a:r>
              <a:rPr lang="en-US">
                <a:solidFill>
                  <a:srgbClr val="065DA3"/>
                </a:solidFill>
              </a:rPr>
              <a:t>That’s more than </a:t>
            </a:r>
            <a:r>
              <a:rPr i="1" lang="en-US" u="sng">
                <a:solidFill>
                  <a:srgbClr val="065DA3"/>
                </a:solidFill>
              </a:rPr>
              <a:t>$2</a:t>
            </a:r>
            <a:r>
              <a:rPr i="1" lang="en-US" u="sng"/>
              <a:t>6</a:t>
            </a:r>
            <a:r>
              <a:rPr i="1" lang="en-US" u="sng">
                <a:solidFill>
                  <a:srgbClr val="065DA3"/>
                </a:solidFill>
              </a:rPr>
              <a:t> million every day</a:t>
            </a:r>
            <a:r>
              <a:rPr lang="en-US">
                <a:solidFill>
                  <a:srgbClr val="065DA3"/>
                </a:solidFill>
              </a:rPr>
              <a:t>, or more than </a:t>
            </a:r>
            <a:r>
              <a:rPr i="1" lang="en-US" u="sng">
                <a:solidFill>
                  <a:srgbClr val="065DA3"/>
                </a:solidFill>
              </a:rPr>
              <a:t>$1 million every hour</a:t>
            </a:r>
            <a:endParaRPr i="1" u="sng">
              <a:solidFill>
                <a:srgbClr val="065DA3"/>
              </a:solidFill>
            </a:endParaRPr>
          </a:p>
          <a:p>
            <a:pPr indent="-381000" lvl="1" marL="914400" marR="0" rtl="0" algn="l">
              <a:lnSpc>
                <a:spcPct val="115000"/>
              </a:lnSpc>
              <a:spcBef>
                <a:spcPts val="0"/>
              </a:spcBef>
              <a:spcAft>
                <a:spcPts val="0"/>
              </a:spcAft>
              <a:buSzPts val="2400"/>
              <a:buChar char="•"/>
            </a:pPr>
            <a:r>
              <a:rPr lang="en-US"/>
              <a:t>About $29 for every person (adults and children) in the U.S per year!</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196" name="Google Shape;196;p23"/>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DID YOU KNOW…</a:t>
            </a:r>
            <a:endParaRPr sz="3300"/>
          </a:p>
        </p:txBody>
      </p:sp>
      <p:pic>
        <p:nvPicPr>
          <p:cNvPr id="197" name="Google Shape;197;p23"/>
          <p:cNvPicPr preferRelativeResize="0"/>
          <p:nvPr/>
        </p:nvPicPr>
        <p:blipFill>
          <a:blip r:embed="rId3">
            <a:alphaModFix/>
          </a:blip>
          <a:stretch>
            <a:fillRect/>
          </a:stretch>
        </p:blipFill>
        <p:spPr>
          <a:xfrm>
            <a:off x="936750" y="4631621"/>
            <a:ext cx="7562850" cy="1431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4"/>
          <p:cNvSpPr txBox="1"/>
          <p:nvPr/>
        </p:nvSpPr>
        <p:spPr>
          <a:xfrm>
            <a:off x="348075" y="1283400"/>
            <a:ext cx="8459700" cy="5129100"/>
          </a:xfrm>
          <a:prstGeom prst="rect">
            <a:avLst/>
          </a:prstGeom>
          <a:noFill/>
          <a:ln>
            <a:noFill/>
          </a:ln>
        </p:spPr>
        <p:txBody>
          <a:bodyPr anchorCtr="0" anchor="t" bIns="45700" lIns="91425" spcFirstLastPara="1" rIns="91425" wrap="square" tIns="45700">
            <a:noAutofit/>
          </a:bodyPr>
          <a:lstStyle/>
          <a:p>
            <a:pPr indent="-406400" lvl="0" marL="457200" rtl="0" algn="l">
              <a:spcBef>
                <a:spcPts val="1000"/>
              </a:spcBef>
              <a:spcAft>
                <a:spcPts val="0"/>
              </a:spcAft>
              <a:buClr>
                <a:srgbClr val="065DA3"/>
              </a:buClr>
              <a:buSzPts val="2800"/>
              <a:buChar char="•"/>
            </a:pPr>
            <a:r>
              <a:rPr b="1" lang="en-US" sz="2800">
                <a:solidFill>
                  <a:srgbClr val="065DA3"/>
                </a:solidFill>
              </a:rPr>
              <a:t>How can tobacco companies spend billions on advertising?</a:t>
            </a:r>
            <a:endParaRPr b="1" sz="2800">
              <a:solidFill>
                <a:srgbClr val="065DA3"/>
              </a:solidFill>
            </a:endParaRPr>
          </a:p>
          <a:p>
            <a:pPr indent="0" lvl="0" marL="914400" rtl="0" algn="l">
              <a:spcBef>
                <a:spcPts val="1000"/>
              </a:spcBef>
              <a:spcAft>
                <a:spcPts val="0"/>
              </a:spcAft>
              <a:buNone/>
            </a:pPr>
            <a:r>
              <a:t/>
            </a:r>
            <a:endParaRPr sz="2400"/>
          </a:p>
          <a:p>
            <a:pPr indent="0" lvl="0" marL="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9144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0" rtl="0" algn="l">
              <a:spcBef>
                <a:spcPts val="1000"/>
              </a:spcBef>
              <a:spcAft>
                <a:spcPts val="0"/>
              </a:spcAft>
              <a:buNone/>
            </a:pPr>
            <a:r>
              <a:t/>
            </a:r>
            <a:endParaRPr b="1" sz="2800">
              <a:solidFill>
                <a:srgbClr val="065DA3"/>
              </a:solidFill>
            </a:endParaRPr>
          </a:p>
        </p:txBody>
      </p:sp>
      <p:sp>
        <p:nvSpPr>
          <p:cNvPr id="204" name="Google Shape;204;p24"/>
          <p:cNvSpPr txBox="1"/>
          <p:nvPr/>
        </p:nvSpPr>
        <p:spPr>
          <a:xfrm>
            <a:off x="181300" y="118250"/>
            <a:ext cx="7080300" cy="932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300">
                <a:solidFill>
                  <a:srgbClr val="FFFFFF"/>
                </a:solidFill>
              </a:rPr>
              <a:t>WHERE DOES THE </a:t>
            </a:r>
            <a:br>
              <a:rPr b="1" lang="en-US" sz="3300">
                <a:solidFill>
                  <a:srgbClr val="FFFFFF"/>
                </a:solidFill>
              </a:rPr>
            </a:br>
            <a:r>
              <a:rPr b="1" lang="en-US" sz="3300">
                <a:solidFill>
                  <a:srgbClr val="FFFFFF"/>
                </a:solidFill>
              </a:rPr>
              <a:t>MONEY COME FROM?</a:t>
            </a:r>
            <a:endParaRPr b="1" sz="3300">
              <a:solidFill>
                <a:srgbClr val="FFFFFF"/>
              </a:solidFill>
            </a:endParaRPr>
          </a:p>
        </p:txBody>
      </p:sp>
      <p:pic>
        <p:nvPicPr>
          <p:cNvPr id="205" name="Google Shape;205;p24"/>
          <p:cNvPicPr preferRelativeResize="0"/>
          <p:nvPr/>
        </p:nvPicPr>
        <p:blipFill>
          <a:blip r:embed="rId3">
            <a:alphaModFix/>
          </a:blip>
          <a:stretch>
            <a:fillRect/>
          </a:stretch>
        </p:blipFill>
        <p:spPr>
          <a:xfrm>
            <a:off x="1773593" y="2598750"/>
            <a:ext cx="5596800" cy="3363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5"/>
          <p:cNvSpPr txBox="1"/>
          <p:nvPr/>
        </p:nvSpPr>
        <p:spPr>
          <a:xfrm>
            <a:off x="348075" y="1283400"/>
            <a:ext cx="8459700" cy="5129100"/>
          </a:xfrm>
          <a:prstGeom prst="rect">
            <a:avLst/>
          </a:prstGeom>
          <a:noFill/>
          <a:ln>
            <a:noFill/>
          </a:ln>
        </p:spPr>
        <p:txBody>
          <a:bodyPr anchorCtr="0" anchor="t" bIns="45700" lIns="91425" spcFirstLastPara="1" rIns="91425" wrap="square" tIns="45700">
            <a:noAutofit/>
          </a:bodyPr>
          <a:lstStyle/>
          <a:p>
            <a:pPr indent="-406400" lvl="0" marL="457200" rtl="0" algn="l">
              <a:spcBef>
                <a:spcPts val="1000"/>
              </a:spcBef>
              <a:spcAft>
                <a:spcPts val="0"/>
              </a:spcAft>
              <a:buClr>
                <a:srgbClr val="065DA3"/>
              </a:buClr>
              <a:buSzPts val="2800"/>
              <a:buChar char="•"/>
            </a:pPr>
            <a:r>
              <a:rPr b="1" lang="en-US" sz="2800">
                <a:solidFill>
                  <a:srgbClr val="065DA3"/>
                </a:solidFill>
              </a:rPr>
              <a:t>Companies use a technique called an </a:t>
            </a:r>
            <a:r>
              <a:rPr b="1" i="1" lang="en-US" sz="2800">
                <a:solidFill>
                  <a:srgbClr val="065DA3"/>
                </a:solidFill>
              </a:rPr>
              <a:t>appeal</a:t>
            </a:r>
            <a:r>
              <a:rPr b="1" lang="en-US" sz="2800">
                <a:solidFill>
                  <a:srgbClr val="065DA3"/>
                </a:solidFill>
              </a:rPr>
              <a:t> which help to grab your attention and persuade you to buy or do something.</a:t>
            </a:r>
            <a:endParaRPr b="1" sz="2800">
              <a:solidFill>
                <a:srgbClr val="065DA3"/>
              </a:solidFill>
            </a:endParaRPr>
          </a:p>
          <a:p>
            <a:pPr indent="-406400" lvl="0" marL="457200" rtl="0" algn="l">
              <a:spcBef>
                <a:spcPts val="0"/>
              </a:spcBef>
              <a:spcAft>
                <a:spcPts val="0"/>
              </a:spcAft>
              <a:buClr>
                <a:srgbClr val="065DA3"/>
              </a:buClr>
              <a:buSzPts val="2800"/>
              <a:buChar char="•"/>
            </a:pPr>
            <a:r>
              <a:rPr b="1" lang="en-US" sz="2800">
                <a:solidFill>
                  <a:srgbClr val="065DA3"/>
                </a:solidFill>
              </a:rPr>
              <a:t>Common appeals used by the e-cigarette and tobacco industry are:</a:t>
            </a:r>
            <a:endParaRPr b="1" sz="2800">
              <a:solidFill>
                <a:srgbClr val="065DA3"/>
              </a:solidFill>
            </a:endParaRPr>
          </a:p>
          <a:p>
            <a:pPr indent="-355600" lvl="1" marL="914400" rtl="0" algn="l">
              <a:spcBef>
                <a:spcPts val="0"/>
              </a:spcBef>
              <a:spcAft>
                <a:spcPts val="0"/>
              </a:spcAft>
              <a:buClr>
                <a:schemeClr val="dk1"/>
              </a:buClr>
              <a:buSzPts val="2000"/>
              <a:buChar char="•"/>
            </a:pPr>
            <a:r>
              <a:rPr lang="en-US" sz="2000">
                <a:solidFill>
                  <a:schemeClr val="dk1"/>
                </a:solidFill>
              </a:rPr>
              <a:t>Health</a:t>
            </a:r>
            <a:endParaRPr sz="2000">
              <a:solidFill>
                <a:schemeClr val="dk1"/>
              </a:solidFill>
            </a:endParaRPr>
          </a:p>
          <a:p>
            <a:pPr indent="-355600" lvl="1" marL="914400" rtl="0" algn="l">
              <a:spcBef>
                <a:spcPts val="0"/>
              </a:spcBef>
              <a:spcAft>
                <a:spcPts val="0"/>
              </a:spcAft>
              <a:buClr>
                <a:schemeClr val="dk1"/>
              </a:buClr>
              <a:buSzPts val="2000"/>
              <a:buChar char="•"/>
            </a:pPr>
            <a:r>
              <a:rPr lang="en-US" sz="2000">
                <a:solidFill>
                  <a:schemeClr val="dk1"/>
                </a:solidFill>
              </a:rPr>
              <a:t>Flavor</a:t>
            </a:r>
            <a:endParaRPr sz="2000">
              <a:solidFill>
                <a:schemeClr val="dk1"/>
              </a:solidFill>
            </a:endParaRPr>
          </a:p>
          <a:p>
            <a:pPr indent="-355600" lvl="1" marL="914400" rtl="0" algn="l">
              <a:spcBef>
                <a:spcPts val="0"/>
              </a:spcBef>
              <a:spcAft>
                <a:spcPts val="0"/>
              </a:spcAft>
              <a:buClr>
                <a:schemeClr val="dk1"/>
              </a:buClr>
              <a:buSzPts val="2000"/>
              <a:buChar char="•"/>
            </a:pPr>
            <a:r>
              <a:rPr lang="en-US" sz="2000">
                <a:solidFill>
                  <a:schemeClr val="dk1"/>
                </a:solidFill>
              </a:rPr>
              <a:t>Social Life</a:t>
            </a:r>
            <a:endParaRPr sz="2000">
              <a:solidFill>
                <a:schemeClr val="dk1"/>
              </a:solidFill>
            </a:endParaRPr>
          </a:p>
          <a:p>
            <a:pPr indent="-355600" lvl="1" marL="914400" rtl="0" algn="l">
              <a:spcBef>
                <a:spcPts val="0"/>
              </a:spcBef>
              <a:spcAft>
                <a:spcPts val="0"/>
              </a:spcAft>
              <a:buClr>
                <a:schemeClr val="dk1"/>
              </a:buClr>
              <a:buSzPts val="2000"/>
              <a:buChar char="•"/>
            </a:pPr>
            <a:r>
              <a:rPr lang="en-US" sz="2000">
                <a:solidFill>
                  <a:schemeClr val="dk1"/>
                </a:solidFill>
              </a:rPr>
              <a:t>Celebrity </a:t>
            </a:r>
            <a:endParaRPr sz="2000">
              <a:solidFill>
                <a:schemeClr val="dk1"/>
              </a:solidFill>
            </a:endParaRPr>
          </a:p>
          <a:p>
            <a:pPr indent="-355600" lvl="1" marL="914400" rtl="0" algn="l">
              <a:spcBef>
                <a:spcPts val="0"/>
              </a:spcBef>
              <a:spcAft>
                <a:spcPts val="0"/>
              </a:spcAft>
              <a:buClr>
                <a:schemeClr val="dk1"/>
              </a:buClr>
              <a:buSzPts val="2000"/>
              <a:buChar char="•"/>
            </a:pPr>
            <a:r>
              <a:rPr lang="en-US" sz="2000">
                <a:solidFill>
                  <a:schemeClr val="dk1"/>
                </a:solidFill>
              </a:rPr>
              <a:t>Freedom </a:t>
            </a:r>
            <a:endParaRPr sz="2000">
              <a:solidFill>
                <a:schemeClr val="dk1"/>
              </a:solidFill>
            </a:endParaRPr>
          </a:p>
          <a:p>
            <a:pPr indent="-355600" lvl="1" marL="914400" rtl="0" algn="l">
              <a:spcBef>
                <a:spcPts val="0"/>
              </a:spcBef>
              <a:spcAft>
                <a:spcPts val="0"/>
              </a:spcAft>
              <a:buClr>
                <a:schemeClr val="dk1"/>
              </a:buClr>
              <a:buSzPts val="2000"/>
              <a:buChar char="•"/>
            </a:pPr>
            <a:r>
              <a:rPr lang="en-US" sz="2000">
                <a:solidFill>
                  <a:schemeClr val="dk1"/>
                </a:solidFill>
              </a:rPr>
              <a:t>Sports </a:t>
            </a:r>
            <a:endParaRPr sz="2000">
              <a:solidFill>
                <a:schemeClr val="dk1"/>
              </a:solidFill>
            </a:endParaRPr>
          </a:p>
          <a:p>
            <a:pPr indent="-355600" lvl="1" marL="914400" rtl="0" algn="l">
              <a:spcBef>
                <a:spcPts val="0"/>
              </a:spcBef>
              <a:spcAft>
                <a:spcPts val="0"/>
              </a:spcAft>
              <a:buClr>
                <a:schemeClr val="dk1"/>
              </a:buClr>
              <a:buSzPts val="2000"/>
              <a:buChar char="•"/>
            </a:pPr>
            <a:r>
              <a:rPr lang="en-US" sz="2000">
                <a:solidFill>
                  <a:schemeClr val="dk1"/>
                </a:solidFill>
              </a:rPr>
              <a:t>Masculinity/Femininity </a:t>
            </a:r>
            <a:endParaRPr sz="2000">
              <a:solidFill>
                <a:schemeClr val="dk1"/>
              </a:solidFill>
            </a:endParaRPr>
          </a:p>
          <a:p>
            <a:pPr indent="-355600" lvl="1" marL="914400" rtl="0" algn="l">
              <a:spcBef>
                <a:spcPts val="0"/>
              </a:spcBef>
              <a:spcAft>
                <a:spcPts val="0"/>
              </a:spcAft>
              <a:buClr>
                <a:schemeClr val="dk1"/>
              </a:buClr>
              <a:buSzPts val="2000"/>
              <a:buChar char="•"/>
            </a:pPr>
            <a:r>
              <a:rPr lang="en-US" sz="2000">
                <a:solidFill>
                  <a:schemeClr val="dk1"/>
                </a:solidFill>
              </a:rPr>
              <a:t>Glamor/Beauty</a:t>
            </a:r>
            <a:endParaRPr sz="2000">
              <a:solidFill>
                <a:schemeClr val="dk1"/>
              </a:solidFill>
            </a:endParaRPr>
          </a:p>
          <a:p>
            <a:pPr indent="0" lvl="0" marL="457200" rtl="0" algn="l">
              <a:spcBef>
                <a:spcPts val="1000"/>
              </a:spcBef>
              <a:spcAft>
                <a:spcPts val="0"/>
              </a:spcAft>
              <a:buNone/>
            </a:pPr>
            <a:r>
              <a:t/>
            </a:r>
            <a:endParaRPr b="1" sz="2800">
              <a:solidFill>
                <a:srgbClr val="065DA3"/>
              </a:solidFill>
            </a:endParaRPr>
          </a:p>
          <a:p>
            <a:pPr indent="0" lvl="0" marL="914400" rtl="0" algn="l">
              <a:spcBef>
                <a:spcPts val="1000"/>
              </a:spcBef>
              <a:spcAft>
                <a:spcPts val="0"/>
              </a:spcAft>
              <a:buNone/>
            </a:pPr>
            <a:r>
              <a:t/>
            </a:r>
            <a:endParaRPr sz="2400"/>
          </a:p>
          <a:p>
            <a:pPr indent="0" lvl="0" marL="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9144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0" rtl="0" algn="l">
              <a:spcBef>
                <a:spcPts val="1000"/>
              </a:spcBef>
              <a:spcAft>
                <a:spcPts val="0"/>
              </a:spcAft>
              <a:buNone/>
            </a:pPr>
            <a:r>
              <a:t/>
            </a:r>
            <a:endParaRPr b="1" sz="2800">
              <a:solidFill>
                <a:srgbClr val="065DA3"/>
              </a:solidFill>
            </a:endParaRPr>
          </a:p>
        </p:txBody>
      </p:sp>
      <p:sp>
        <p:nvSpPr>
          <p:cNvPr id="212" name="Google Shape;212;p25"/>
          <p:cNvSpPr txBox="1"/>
          <p:nvPr/>
        </p:nvSpPr>
        <p:spPr>
          <a:xfrm>
            <a:off x="181300" y="118250"/>
            <a:ext cx="7080300" cy="932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300">
                <a:solidFill>
                  <a:schemeClr val="lt1"/>
                </a:solidFill>
              </a:rPr>
              <a:t>APPEALING TO ALL TYPES</a:t>
            </a:r>
            <a:endParaRPr b="1" sz="33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6"/>
          <p:cNvSpPr txBox="1"/>
          <p:nvPr/>
        </p:nvSpPr>
        <p:spPr>
          <a:xfrm>
            <a:off x="348075" y="1283400"/>
            <a:ext cx="7713900" cy="51291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b="1" lang="en-US" sz="2800">
                <a:solidFill>
                  <a:srgbClr val="065DA3"/>
                </a:solidFill>
              </a:rPr>
              <a:t>Advertising that is obviously paid for by a given industry</a:t>
            </a:r>
            <a:r>
              <a:rPr b="1" lang="en-US" sz="2800">
                <a:solidFill>
                  <a:srgbClr val="065DA3"/>
                </a:solidFill>
              </a:rPr>
              <a:t> and a “call to action” is clearly stated like “Buy me now!”</a:t>
            </a:r>
            <a:endParaRPr sz="2400">
              <a:solidFill>
                <a:srgbClr val="000000"/>
              </a:solidFill>
            </a:endParaRPr>
          </a:p>
          <a:p>
            <a:pPr indent="-381000" lvl="1" marL="914400" rtl="0" algn="l">
              <a:lnSpc>
                <a:spcPct val="115000"/>
              </a:lnSpc>
              <a:spcBef>
                <a:spcPts val="0"/>
              </a:spcBef>
              <a:spcAft>
                <a:spcPts val="0"/>
              </a:spcAft>
              <a:buClr>
                <a:srgbClr val="000000"/>
              </a:buClr>
              <a:buSzPts val="2400"/>
              <a:buChar char="•"/>
            </a:pPr>
            <a:r>
              <a:rPr i="1" lang="en-US" sz="2000"/>
              <a:t>Examples: billboards, TV ads, internet banner ads, radio ads, magazine ads</a:t>
            </a:r>
            <a:endParaRPr i="1" sz="2000"/>
          </a:p>
          <a:p>
            <a:pPr indent="0" lvl="0" marL="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9144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0" rtl="0" algn="l">
              <a:spcBef>
                <a:spcPts val="1000"/>
              </a:spcBef>
              <a:spcAft>
                <a:spcPts val="0"/>
              </a:spcAft>
              <a:buNone/>
            </a:pPr>
            <a:r>
              <a:t/>
            </a:r>
            <a:endParaRPr b="1" sz="2800">
              <a:solidFill>
                <a:srgbClr val="065DA3"/>
              </a:solidFill>
            </a:endParaRPr>
          </a:p>
        </p:txBody>
      </p:sp>
      <p:sp>
        <p:nvSpPr>
          <p:cNvPr id="219" name="Google Shape;219;p26"/>
          <p:cNvSpPr txBox="1"/>
          <p:nvPr/>
        </p:nvSpPr>
        <p:spPr>
          <a:xfrm>
            <a:off x="181300" y="118250"/>
            <a:ext cx="7080300" cy="932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300">
                <a:solidFill>
                  <a:srgbClr val="FFFFFF"/>
                </a:solidFill>
              </a:rPr>
              <a:t>DIRECT ADVERTISING</a:t>
            </a:r>
            <a:endParaRPr b="1" sz="3300">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