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6858000" cx="9144000"/>
  <p:notesSz cx="6858000" cy="9144000"/>
  <p:embeddedFontLst>
    <p:embeddedFont>
      <p:font typeface="Arial Narrow"/>
      <p:regular r:id="rId23"/>
      <p:bold r:id="rId24"/>
      <p:italic r:id="rId25"/>
      <p:boldItalic r:id="rId26"/>
    </p:embeddedFont>
    <p:embeddedFont>
      <p:font typeface="Montserrat"/>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ArialNarrow-bold.fntdata"/><Relationship Id="rId23" Type="http://schemas.openxmlformats.org/officeDocument/2006/relationships/font" Target="fonts/ArialNarrow-regular.fntdata"/><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ArialNarrow-boldItalic.fntdata"/><Relationship Id="rId25" Type="http://schemas.openxmlformats.org/officeDocument/2006/relationships/font" Target="fonts/ArialNarrow-italic.fntdata"/><Relationship Id="rId28" Type="http://schemas.openxmlformats.org/officeDocument/2006/relationships/font" Target="fonts/Montserrat-bold.fntdata"/><Relationship Id="rId27" Type="http://schemas.openxmlformats.org/officeDocument/2006/relationships/font" Target="fonts/Montserra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Montserrat-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Montserrat-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tch.org/courses/take/catch-my-breath-e-cigarette-juul-prevention/texts/7796183-educator-411-additional-resources" TargetMode="External"/><Relationship Id="rId3" Type="http://schemas.openxmlformats.org/officeDocument/2006/relationships/hyperlink" Target="https://www.catch.org/courses/take/catch-my-breath-e-cigarette-juul-prevention/texts/7796183-educator-411-additional-resources" TargetMode="External"/><Relationship Id="rId4" Type="http://schemas.openxmlformats.org/officeDocument/2006/relationships/hyperlink" Target="https://www.catch.org/courses/take/catch-my-breath-e-cigarette-juul-prevention/texts/7796183-educator-411-additional-resource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urgeongeneral.gov/library/reports/50-years-of-progress/consumer-guide.pdf" TargetMode="External"/><Relationship Id="rId3" Type="http://schemas.openxmlformats.org/officeDocument/2006/relationships/hyperlink" Target="https://cvshealth.com/social-responsibility/be-the-first" TargetMode="External"/><Relationship Id="rId4" Type="http://schemas.openxmlformats.org/officeDocument/2006/relationships/hyperlink" Target="https://cvshealth.com/social-responsibility/be-the-firs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ens.drugabuse.gov/blog/post/problems-nicotine" TargetMode="External"/><Relationship Id="rId3" Type="http://schemas.openxmlformats.org/officeDocument/2006/relationships/hyperlink" Target="https://truthinitiative.org/research-resources/emerging-tobacco-products/what-are-heat-not-burn-cigarett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dc.gov/tobacco/data_statistics/sgr/e-cigarettes/index.htm" TargetMode="External"/><Relationship Id="rId3" Type="http://schemas.openxmlformats.org/officeDocument/2006/relationships/hyperlink" Target="https://www.marchofdimes.org/pregnancy/smoking-during-pregnancy.aspx"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d14ca3640_2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5d14ca3640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Arial"/>
                <a:ea typeface="Arial"/>
                <a:cs typeface="Arial"/>
                <a:sym typeface="Arial"/>
              </a:rPr>
              <a:t>Suggested length: 35 minutes</a:t>
            </a:r>
            <a:endParaRPr>
              <a:latin typeface="Arial"/>
              <a:ea typeface="Arial"/>
              <a:cs typeface="Arial"/>
              <a:sym typeface="Arial"/>
            </a:endParaRPr>
          </a:p>
          <a:p>
            <a:pPr indent="0" lvl="0" marL="0" rtl="0" algn="l">
              <a:spcBef>
                <a:spcPts val="360"/>
              </a:spcBef>
              <a:spcAft>
                <a:spcPts val="0"/>
              </a:spcAft>
              <a:buNone/>
            </a:pPr>
            <a:r>
              <a:t/>
            </a:r>
            <a:endParaRPr sz="1200">
              <a:solidFill>
                <a:schemeClr val="dk1"/>
              </a:solidFill>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Instructors</a:t>
            </a:r>
            <a:r>
              <a:rPr b="1" lang="en-US" sz="1200">
                <a:solidFill>
                  <a:schemeClr val="dk1"/>
                </a:solidFill>
                <a:latin typeface="Arial"/>
                <a:ea typeface="Arial"/>
                <a:cs typeface="Arial"/>
                <a:sym typeface="Arial"/>
              </a:rPr>
              <a:t>: </a:t>
            </a:r>
            <a:r>
              <a:rPr lang="en-US" sz="1200">
                <a:solidFill>
                  <a:schemeClr val="dk1"/>
                </a:solidFill>
                <a:latin typeface="Arial"/>
                <a:ea typeface="Arial"/>
                <a:cs typeface="Arial"/>
                <a:sym typeface="Arial"/>
              </a:rPr>
              <a:t>Please refer to the </a:t>
            </a:r>
            <a:r>
              <a:rPr lang="en-US" u="sng">
                <a:solidFill>
                  <a:schemeClr val="hlink"/>
                </a:solidFill>
                <a:latin typeface="Arial"/>
                <a:ea typeface="Arial"/>
                <a:cs typeface="Arial"/>
                <a:sym typeface="Arial"/>
                <a:hlinkClick r:id="rId2"/>
              </a:rPr>
              <a:t>Educator</a:t>
            </a:r>
            <a:r>
              <a:rPr lang="en-US" sz="1200" u="sng">
                <a:solidFill>
                  <a:schemeClr val="hlink"/>
                </a:solidFill>
                <a:latin typeface="Arial"/>
                <a:ea typeface="Arial"/>
                <a:cs typeface="Arial"/>
                <a:sym typeface="Arial"/>
                <a:hlinkClick r:id="rId3"/>
              </a:rPr>
              <a:t> 411</a:t>
            </a:r>
            <a:r>
              <a:rPr lang="en-US" u="sng">
                <a:solidFill>
                  <a:schemeClr val="hlink"/>
                </a:solidFill>
                <a:latin typeface="Arial"/>
                <a:ea typeface="Arial"/>
                <a:cs typeface="Arial"/>
                <a:sym typeface="Arial"/>
                <a:hlinkClick r:id="rId4"/>
              </a:rPr>
              <a:t>: Additional Resources</a:t>
            </a:r>
            <a:r>
              <a:rPr lang="en-US" sz="1200">
                <a:solidFill>
                  <a:schemeClr val="dk1"/>
                </a:solidFill>
                <a:latin typeface="Arial"/>
                <a:ea typeface="Arial"/>
                <a:cs typeface="Arial"/>
                <a:sym typeface="Arial"/>
              </a:rPr>
              <a:t> for more </a:t>
            </a:r>
            <a:r>
              <a:rPr lang="en-US">
                <a:latin typeface="Arial"/>
                <a:ea typeface="Arial"/>
                <a:cs typeface="Arial"/>
                <a:sym typeface="Arial"/>
              </a:rPr>
              <a:t>information on each topic covered in these lessons</a:t>
            </a:r>
            <a:r>
              <a:rPr lang="en-US" sz="1200">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b="1" sz="1200">
              <a:solidFill>
                <a:schemeClr val="dk1"/>
              </a:solidFill>
              <a:latin typeface="Arial"/>
              <a:ea typeface="Arial"/>
              <a:cs typeface="Arial"/>
              <a:sym typeface="Arial"/>
            </a:endParaRPr>
          </a:p>
          <a:p>
            <a:pPr indent="0" lvl="0" marL="0" rtl="0" algn="l">
              <a:spcBef>
                <a:spcPts val="360"/>
              </a:spcBef>
              <a:spcAft>
                <a:spcPts val="0"/>
              </a:spcAft>
              <a:buNone/>
            </a:pPr>
            <a:r>
              <a:t/>
            </a:r>
            <a:endParaRPr b="1" sz="1200">
              <a:solidFill>
                <a:schemeClr val="dk1"/>
              </a:solidFill>
              <a:latin typeface="Arial"/>
              <a:ea typeface="Arial"/>
              <a:cs typeface="Arial"/>
              <a:sym typeface="Arial"/>
            </a:endParaRPr>
          </a:p>
        </p:txBody>
      </p:sp>
      <p:sp>
        <p:nvSpPr>
          <p:cNvPr id="239" name="Google Shape;239;g5d14ca3640_2_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5d14ca3640_2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g5d14ca3640_2_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Ask </a:t>
            </a:r>
            <a:r>
              <a:rPr lang="en-US">
                <a:latin typeface="Arial"/>
                <a:ea typeface="Arial"/>
                <a:cs typeface="Arial"/>
                <a:sym typeface="Arial"/>
              </a:rPr>
              <a:t>students to raise their hand if they want to become the next generation of smokers to replace those that have died.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 </a:t>
            </a:r>
            <a:r>
              <a:rPr lang="en-US">
                <a:latin typeface="Arial"/>
                <a:ea typeface="Arial"/>
                <a:cs typeface="Arial"/>
                <a:sym typeface="Arial"/>
              </a:rPr>
              <a:t>There is a high chance that this man started smoking as a teenager.</a:t>
            </a:r>
            <a:r>
              <a:rPr b="1" lang="en-US">
                <a:latin typeface="Arial"/>
                <a:ea typeface="Arial"/>
                <a:cs typeface="Arial"/>
                <a:sym typeface="Arial"/>
              </a:rPr>
              <a:t> </a:t>
            </a:r>
            <a:r>
              <a:rPr lang="en-US">
                <a:solidFill>
                  <a:srgbClr val="3C4043"/>
                </a:solidFill>
                <a:highlight>
                  <a:srgbClr val="FFFFFF"/>
                </a:highlight>
                <a:latin typeface="Arial"/>
                <a:ea typeface="Arial"/>
                <a:cs typeface="Arial"/>
                <a:sym typeface="Arial"/>
              </a:rPr>
              <a:t>Nearly all adults who smoke started when they were teenagers. Tobacco companies don't care about you. They just want you to give them your money.</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Image source:</a:t>
            </a:r>
            <a:r>
              <a:rPr lang="en-US">
                <a:latin typeface="Arial"/>
                <a:ea typeface="Arial"/>
                <a:cs typeface="Arial"/>
                <a:sym typeface="Arial"/>
              </a:rPr>
              <a:t> iStock, Kelder Owner</a:t>
            </a:r>
            <a:endParaRPr>
              <a:latin typeface="Arial"/>
              <a:ea typeface="Arial"/>
              <a:cs typeface="Arial"/>
              <a:sym typeface="Arial"/>
            </a:endParaRPr>
          </a:p>
        </p:txBody>
      </p:sp>
      <p:sp>
        <p:nvSpPr>
          <p:cNvPr id="344" name="Google Shape;344;g5d14ca3640_2_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d14ca3640_2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5d14ca3640_2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Announce</a:t>
            </a:r>
            <a:r>
              <a:rPr lang="en-US">
                <a:latin typeface="Arial"/>
                <a:ea typeface="Arial"/>
                <a:cs typeface="Arial"/>
                <a:sym typeface="Arial"/>
              </a:rPr>
              <a:t> Peer Group Facilitators and group assignments.</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Ask</a:t>
            </a:r>
            <a:r>
              <a:rPr lang="en-US">
                <a:latin typeface="Arial"/>
                <a:ea typeface="Arial"/>
                <a:cs typeface="Arial"/>
                <a:sym typeface="Arial"/>
              </a:rPr>
              <a:t> students to assemble into their groups. </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ts val="1200"/>
              <a:buFont typeface="Calibri"/>
              <a:buNone/>
            </a:pPr>
            <a:r>
              <a:rPr b="1" lang="en-US">
                <a:latin typeface="Arial"/>
                <a:ea typeface="Arial"/>
                <a:cs typeface="Arial"/>
                <a:sym typeface="Arial"/>
              </a:rPr>
              <a:t>Instruct</a:t>
            </a:r>
            <a:r>
              <a:rPr lang="en-US">
                <a:latin typeface="Arial"/>
                <a:ea typeface="Arial"/>
                <a:cs typeface="Arial"/>
                <a:sym typeface="Arial"/>
              </a:rPr>
              <a:t> Peer group facilitators to divide their group into 2 groups.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 building, teamwork</a:t>
            </a:r>
            <a:endParaRPr>
              <a:latin typeface="Arial"/>
              <a:ea typeface="Arial"/>
              <a:cs typeface="Arial"/>
              <a:sym typeface="Arial"/>
            </a:endParaRPr>
          </a:p>
        </p:txBody>
      </p:sp>
      <p:sp>
        <p:nvSpPr>
          <p:cNvPr id="351" name="Google Shape;351;g5d14ca3640_2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5d14ca3640_2_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g5d14ca3640_2_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u="sng">
                <a:solidFill>
                  <a:schemeClr val="dk1"/>
                </a:solidFill>
                <a:latin typeface="Arial"/>
                <a:ea typeface="Arial"/>
                <a:cs typeface="Arial"/>
                <a:sym typeface="Arial"/>
              </a:rPr>
              <a:t>Activity 1: Consequences of E-cigarette Use</a:t>
            </a:r>
            <a:r>
              <a:rPr b="1" lang="en-US" sz="1200">
                <a:solidFill>
                  <a:schemeClr val="dk1"/>
                </a:solidFill>
                <a:latin typeface="Arial"/>
                <a:ea typeface="Arial"/>
                <a:cs typeface="Arial"/>
                <a:sym typeface="Arial"/>
              </a:rPr>
              <a:t> (</a:t>
            </a:r>
            <a:r>
              <a:rPr b="1" lang="en-US">
                <a:latin typeface="Arial"/>
                <a:ea typeface="Arial"/>
                <a:cs typeface="Arial"/>
                <a:sym typeface="Arial"/>
              </a:rPr>
              <a:t>5-10</a:t>
            </a:r>
            <a:r>
              <a:rPr b="1" lang="en-US" sz="1200">
                <a:solidFill>
                  <a:schemeClr val="dk1"/>
                </a:solidFill>
                <a:latin typeface="Arial"/>
                <a:ea typeface="Arial"/>
                <a:cs typeface="Arial"/>
                <a:sym typeface="Arial"/>
              </a:rPr>
              <a:t> min.)</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Distribute</a:t>
            </a:r>
            <a:r>
              <a:rPr lang="en-US">
                <a:latin typeface="Arial"/>
                <a:ea typeface="Arial"/>
                <a:cs typeface="Arial"/>
                <a:sym typeface="Arial"/>
              </a:rPr>
              <a:t> an index card or square of paper to each student.</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Explain: </a:t>
            </a:r>
            <a:r>
              <a:rPr lang="en-US">
                <a:latin typeface="Arial"/>
                <a:ea typeface="Arial"/>
                <a:cs typeface="Arial"/>
                <a:sym typeface="Arial"/>
              </a:rPr>
              <a:t>You will be brainstorming consequences of E-cigarette use in your groups:</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b="1" lang="en-US">
                <a:latin typeface="Arial"/>
                <a:ea typeface="Arial"/>
                <a:cs typeface="Arial"/>
                <a:sym typeface="Arial"/>
              </a:rPr>
              <a:t>One half</a:t>
            </a:r>
            <a:r>
              <a:rPr lang="en-US">
                <a:latin typeface="Arial"/>
                <a:ea typeface="Arial"/>
                <a:cs typeface="Arial"/>
                <a:sym typeface="Arial"/>
              </a:rPr>
              <a:t> of the group will </a:t>
            </a:r>
            <a:r>
              <a:rPr lang="en-US" u="sng">
                <a:latin typeface="Arial"/>
                <a:ea typeface="Arial"/>
                <a:cs typeface="Arial"/>
                <a:sym typeface="Arial"/>
              </a:rPr>
              <a:t>list health consequences</a:t>
            </a:r>
            <a:r>
              <a:rPr lang="en-US">
                <a:latin typeface="Arial"/>
                <a:ea typeface="Arial"/>
                <a:cs typeface="Arial"/>
                <a:sym typeface="Arial"/>
              </a:rPr>
              <a:t> of using e-cigarettes. </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b="1" lang="en-US">
                <a:latin typeface="Arial"/>
                <a:ea typeface="Arial"/>
                <a:cs typeface="Arial"/>
                <a:sym typeface="Arial"/>
              </a:rPr>
              <a:t>The other half</a:t>
            </a:r>
            <a:r>
              <a:rPr lang="en-US">
                <a:latin typeface="Arial"/>
                <a:ea typeface="Arial"/>
                <a:cs typeface="Arial"/>
                <a:sym typeface="Arial"/>
              </a:rPr>
              <a:t> of the group will </a:t>
            </a:r>
            <a:r>
              <a:rPr lang="en-US" u="sng">
                <a:latin typeface="Arial"/>
                <a:ea typeface="Arial"/>
                <a:cs typeface="Arial"/>
                <a:sym typeface="Arial"/>
              </a:rPr>
              <a:t>list social consequences</a:t>
            </a:r>
            <a:r>
              <a:rPr lang="en-US">
                <a:latin typeface="Arial"/>
                <a:ea typeface="Arial"/>
                <a:cs typeface="Arial"/>
                <a:sym typeface="Arial"/>
              </a:rPr>
              <a:t> of using e-cigarette e.g. consequences related to social situation, family, personal identity and goals.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You will switch cards/papers with the opposite group to fill in any gaps for possible responses</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Remind</a:t>
            </a:r>
            <a:r>
              <a:rPr lang="en-US">
                <a:latin typeface="Arial"/>
                <a:ea typeface="Arial"/>
                <a:cs typeface="Arial"/>
                <a:sym typeface="Arial"/>
              </a:rPr>
              <a:t> students that there are no wrong answers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rPr lang="en-US" sz="1200">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58" name="Google Shape;358;g5d14ca3640_2_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d14ca3640_2_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5d14ca3640_2_1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Consequences of E-cigarette Use</a:t>
            </a:r>
            <a:r>
              <a:rPr b="1" lang="en-US">
                <a:latin typeface="Arial"/>
                <a:ea typeface="Arial"/>
                <a:cs typeface="Arial"/>
                <a:sym typeface="Arial"/>
              </a:rPr>
              <a:t> (5-10 min.)</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Share </a:t>
            </a:r>
            <a:r>
              <a:rPr lang="en-US">
                <a:latin typeface="Arial"/>
                <a:ea typeface="Arial"/>
                <a:cs typeface="Arial"/>
                <a:sym typeface="Arial"/>
              </a:rPr>
              <a:t>at least one example from each group</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Reveal </a:t>
            </a:r>
            <a:r>
              <a:rPr lang="en-US">
                <a:latin typeface="Arial"/>
                <a:ea typeface="Arial"/>
                <a:cs typeface="Arial"/>
                <a:sym typeface="Arial"/>
              </a:rPr>
              <a:t>e</a:t>
            </a:r>
            <a:r>
              <a:rPr lang="en-US">
                <a:latin typeface="Arial"/>
                <a:ea typeface="Arial"/>
                <a:cs typeface="Arial"/>
                <a:sym typeface="Arial"/>
              </a:rPr>
              <a:t>xamples of health consequences on the slide that were not mentioned in the groups</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0"/>
              </a:spcBef>
              <a:spcAft>
                <a:spcPts val="0"/>
              </a:spcAft>
              <a:buClr>
                <a:schemeClr val="dk1"/>
              </a:buClr>
              <a:buFont typeface="Arial"/>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365" name="Google Shape;365;g5d14ca3640_2_1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5d14ca3640_2_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5d14ca3640_2_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b="1" lang="en-US" u="sng">
                <a:latin typeface="Arial"/>
                <a:ea typeface="Arial"/>
                <a:cs typeface="Arial"/>
                <a:sym typeface="Arial"/>
              </a:rPr>
              <a:t>Activity 1: Consequences of E-cigarette Use</a:t>
            </a:r>
            <a:r>
              <a:rPr b="1" lang="en-US">
                <a:latin typeface="Arial"/>
                <a:ea typeface="Arial"/>
                <a:cs typeface="Arial"/>
                <a:sym typeface="Arial"/>
              </a:rPr>
              <a:t> (5-10 min.)</a:t>
            </a:r>
            <a:endParaRPr b="1">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Share </a:t>
            </a:r>
            <a:r>
              <a:rPr lang="en-US">
                <a:latin typeface="Arial"/>
                <a:ea typeface="Arial"/>
                <a:cs typeface="Arial"/>
                <a:sym typeface="Arial"/>
              </a:rPr>
              <a:t>at least one example from each group</a:t>
            </a:r>
            <a:endParaRPr>
              <a:latin typeface="Arial"/>
              <a:ea typeface="Arial"/>
              <a:cs typeface="Arial"/>
              <a:sym typeface="Arial"/>
            </a:endParaRPr>
          </a:p>
          <a:p>
            <a:pPr indent="0" lvl="0" marL="0" rtl="0" algn="l">
              <a:spcBef>
                <a:spcPts val="0"/>
              </a:spcBef>
              <a:spcAft>
                <a:spcPts val="0"/>
              </a:spcAft>
              <a:buClr>
                <a:schemeClr val="dk1"/>
              </a:buClr>
              <a:buFont typeface="Arial"/>
              <a:buNone/>
            </a:pPr>
            <a:r>
              <a:rPr b="1" lang="en-US">
                <a:latin typeface="Arial"/>
                <a:ea typeface="Arial"/>
                <a:cs typeface="Arial"/>
                <a:sym typeface="Arial"/>
              </a:rPr>
              <a:t>Reveal </a:t>
            </a:r>
            <a:r>
              <a:rPr lang="en-US">
                <a:latin typeface="Arial"/>
                <a:ea typeface="Arial"/>
                <a:cs typeface="Arial"/>
                <a:sym typeface="Arial"/>
              </a:rPr>
              <a:t>examples of health consequences on the slide that were not mentioned in the groups</a:t>
            </a:r>
            <a:endParaRPr b="1" u="sng">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1 pod a day = $1,000 per year</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½ pod a day = $546 per year</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r>
              <a:rPr lang="en-US">
                <a:latin typeface="Arial"/>
                <a:ea typeface="Arial"/>
                <a:cs typeface="Arial"/>
                <a:sym typeface="Arial"/>
              </a:rPr>
              <a:t> </a:t>
            </a:r>
            <a:endParaRPr>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Relationship skills - communication, social engagement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72" name="Google Shape;372;g5d14ca3640_2_1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5d14ca3640_2_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5d14ca3640_2_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Arial"/>
                <a:ea typeface="Arial"/>
                <a:cs typeface="Arial"/>
                <a:sym typeface="Arial"/>
              </a:rPr>
              <a:t>Closing </a:t>
            </a:r>
            <a:r>
              <a:rPr lang="en-US" sz="1200">
                <a:solidFill>
                  <a:schemeClr val="dk1"/>
                </a:solidFill>
                <a:latin typeface="Arial"/>
                <a:ea typeface="Arial"/>
                <a:cs typeface="Arial"/>
                <a:sym typeface="Arial"/>
              </a:rPr>
              <a:t>(2 min.)</a:t>
            </a:r>
            <a:endParaRPr>
              <a:latin typeface="Arial"/>
              <a:ea typeface="Arial"/>
              <a:cs typeface="Arial"/>
              <a:sym typeface="Arial"/>
            </a:endParaRPr>
          </a:p>
          <a:p>
            <a:pPr indent="0" lvl="0" marL="0" rtl="0" algn="l">
              <a:spcBef>
                <a:spcPts val="360"/>
              </a:spcBef>
              <a:spcAft>
                <a:spcPts val="0"/>
              </a:spcAft>
              <a:buNone/>
            </a:pPr>
            <a:r>
              <a:rPr b="1" i="0" lang="en-US" sz="1200">
                <a:solidFill>
                  <a:schemeClr val="dk1"/>
                </a:solidFill>
                <a:latin typeface="Arial"/>
                <a:ea typeface="Arial"/>
                <a:cs typeface="Arial"/>
                <a:sym typeface="Arial"/>
              </a:rPr>
              <a:t>Assign </a:t>
            </a:r>
            <a:r>
              <a:rPr lang="en-US" u="sng">
                <a:latin typeface="Arial"/>
                <a:ea typeface="Arial"/>
                <a:cs typeface="Arial"/>
                <a:sym typeface="Arial"/>
              </a:rPr>
              <a:t>Activity 2</a:t>
            </a:r>
            <a:r>
              <a:rPr i="0" lang="en-US" sz="1200" u="sng">
                <a:solidFill>
                  <a:schemeClr val="dk1"/>
                </a:solidFill>
                <a:latin typeface="Arial"/>
                <a:ea typeface="Arial"/>
                <a:cs typeface="Arial"/>
                <a:sym typeface="Arial"/>
              </a:rPr>
              <a:t>: Adult and Peer Interviews</a:t>
            </a:r>
            <a:r>
              <a:rPr i="0" lang="en-US" sz="1200">
                <a:solidFill>
                  <a:schemeClr val="dk1"/>
                </a:solidFill>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None/>
            </a:pPr>
            <a:r>
              <a:rPr b="1" i="0" lang="en-US" sz="1200">
                <a:solidFill>
                  <a:schemeClr val="dk1"/>
                </a:solidFill>
                <a:latin typeface="Arial"/>
                <a:ea typeface="Arial"/>
                <a:cs typeface="Arial"/>
                <a:sym typeface="Arial"/>
              </a:rPr>
              <a:t>Explain: </a:t>
            </a:r>
            <a:r>
              <a:rPr i="0" lang="en-US" sz="1200">
                <a:solidFill>
                  <a:schemeClr val="dk1"/>
                </a:solidFill>
                <a:latin typeface="Arial"/>
                <a:ea typeface="Arial"/>
                <a:cs typeface="Arial"/>
                <a:sym typeface="Arial"/>
              </a:rPr>
              <a:t>You will </a:t>
            </a:r>
            <a:r>
              <a:rPr lang="en-US">
                <a:latin typeface="Arial"/>
                <a:ea typeface="Arial"/>
                <a:cs typeface="Arial"/>
                <a:sym typeface="Arial"/>
              </a:rPr>
              <a:t>interview one peer and one adult (parent, guardian, teacher, etc.) about their relationship with tobacco products. You will bring the completed interview to the next class to discuss.</a:t>
            </a:r>
            <a:endParaRPr>
              <a:latin typeface="Arial"/>
              <a:ea typeface="Arial"/>
              <a:cs typeface="Arial"/>
              <a:sym typeface="Arial"/>
            </a:endParaRPr>
          </a:p>
          <a:p>
            <a:pPr indent="-317500" lvl="0" marL="457200" rtl="0" algn="l">
              <a:spcBef>
                <a:spcPts val="360"/>
              </a:spcBef>
              <a:spcAft>
                <a:spcPts val="0"/>
              </a:spcAft>
              <a:buSzPts val="1400"/>
              <a:buChar char="●"/>
            </a:pPr>
            <a:r>
              <a:rPr lang="en-US">
                <a:latin typeface="Arial"/>
                <a:ea typeface="Arial"/>
                <a:cs typeface="Arial"/>
                <a:sym typeface="Arial"/>
              </a:rPr>
              <a:t>The peer must be someone who currently uses a tobacco or e-cigarette product</a:t>
            </a:r>
            <a:endParaRPr>
              <a:latin typeface="Arial"/>
              <a:ea typeface="Arial"/>
              <a:cs typeface="Arial"/>
              <a:sym typeface="Arial"/>
            </a:endParaRPr>
          </a:p>
          <a:p>
            <a:pPr indent="-317500" lvl="0" marL="457200" rtl="0" algn="l">
              <a:spcBef>
                <a:spcPts val="0"/>
              </a:spcBef>
              <a:spcAft>
                <a:spcPts val="0"/>
              </a:spcAft>
              <a:buSzPts val="1400"/>
              <a:buChar char="●"/>
            </a:pPr>
            <a:r>
              <a:rPr lang="en-US">
                <a:latin typeface="Arial"/>
                <a:ea typeface="Arial"/>
                <a:cs typeface="Arial"/>
                <a:sym typeface="Arial"/>
              </a:rPr>
              <a:t>The adult does not need to have ever used a tobacco or e-cigarette product.</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self-confidence, self-efficacy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 management - self-motivation, stress management, goal-setting,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empathy, perspective-taking, appreciating diversity,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b="1">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i="0" lang="en-US" sz="1200">
                <a:solidFill>
                  <a:schemeClr val="dk1"/>
                </a:solidFill>
                <a:latin typeface="Arial"/>
                <a:ea typeface="Arial"/>
                <a:cs typeface="Arial"/>
                <a:sym typeface="Arial"/>
              </a:rPr>
              <a:t>All photos sourced from Pixabay unless otherwise cited.</a:t>
            </a:r>
            <a:endParaRPr>
              <a:latin typeface="Arial"/>
              <a:ea typeface="Arial"/>
              <a:cs typeface="Arial"/>
              <a:sym typeface="Arial"/>
            </a:endParaRPr>
          </a:p>
          <a:p>
            <a:pPr indent="0" lvl="0" marL="0" rtl="0" algn="l">
              <a:spcBef>
                <a:spcPts val="360"/>
              </a:spcBef>
              <a:spcAft>
                <a:spcPts val="0"/>
              </a:spcAft>
              <a:buNone/>
            </a:pPr>
            <a:r>
              <a:t/>
            </a:r>
            <a:endParaRPr i="0" sz="1200">
              <a:solidFill>
                <a:schemeClr val="dk1"/>
              </a:solidFill>
              <a:latin typeface="Arial"/>
              <a:ea typeface="Arial"/>
              <a:cs typeface="Arial"/>
              <a:sym typeface="Arial"/>
            </a:endParaRPr>
          </a:p>
        </p:txBody>
      </p:sp>
      <p:sp>
        <p:nvSpPr>
          <p:cNvPr id="379" name="Google Shape;379;g5d14ca3640_2_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5d14ca3640_2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5d14ca3640_2_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200"/>
              <a:buNone/>
            </a:pPr>
            <a:r>
              <a:rPr b="1" lang="en-US">
                <a:latin typeface="Arial"/>
                <a:ea typeface="Arial"/>
                <a:cs typeface="Arial"/>
                <a:sym typeface="Arial"/>
              </a:rPr>
              <a:t>Introduction </a:t>
            </a:r>
            <a:r>
              <a:rPr lang="en-US">
                <a:latin typeface="Arial"/>
                <a:ea typeface="Arial"/>
                <a:cs typeface="Arial"/>
                <a:sym typeface="Arial"/>
              </a:rPr>
              <a:t>(2 mins.)</a:t>
            </a:r>
            <a:endParaRPr>
              <a:latin typeface="Arial"/>
              <a:ea typeface="Arial"/>
              <a:cs typeface="Arial"/>
              <a:sym typeface="Arial"/>
            </a:endParaRPr>
          </a:p>
          <a:p>
            <a:pPr indent="0" lvl="0" marL="0" rtl="0" algn="l">
              <a:spcBef>
                <a:spcPts val="0"/>
              </a:spcBef>
              <a:spcAft>
                <a:spcPts val="0"/>
              </a:spcAft>
              <a:buSzPts val="1200"/>
              <a:buNone/>
            </a:pPr>
            <a:r>
              <a:rPr lang="en-US">
                <a:latin typeface="Arial"/>
                <a:ea typeface="Arial"/>
                <a:cs typeface="Arial"/>
                <a:sym typeface="Arial"/>
              </a:rPr>
              <a:t>CATCH My Breath is a program about e-cigarettes and tobacco. It includes four 35 mins. sessions and Peer Group Facilitated activities to help you:</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Identify the consequences of using e-cigarettes.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Understand the highly-addictive nature of nicotine.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Learn strategies used by the tobacco industry to get teens addicted to nicotine and other products.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Co-Create and participate in the conversation about tobacco and e-cigarettes policies.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CVS Health and the CVS Health Foundation started the #BeTheFirst campaign in the hopes of fostering the first tobacco-free generation.</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Photo Source: </a:t>
            </a:r>
            <a:r>
              <a:rPr lang="en-US" u="sng">
                <a:solidFill>
                  <a:schemeClr val="hlink"/>
                </a:solidFill>
                <a:latin typeface="Arial"/>
                <a:ea typeface="Arial"/>
                <a:cs typeface="Arial"/>
                <a:sym typeface="Arial"/>
                <a:hlinkClick r:id="rId2"/>
              </a:rPr>
              <a:t>https://www.surgeongeneral.gov/library/reports/50-years-of-progress/consumer-guide.pdf</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CVS: </a:t>
            </a:r>
            <a:r>
              <a:rPr lang="en-US" u="sng">
                <a:solidFill>
                  <a:schemeClr val="hlink"/>
                </a:solidFill>
                <a:latin typeface="Arial"/>
                <a:ea typeface="Arial"/>
                <a:cs typeface="Arial"/>
                <a:sym typeface="Arial"/>
                <a:hlinkClick r:id="rId3"/>
              </a:rPr>
              <a:t>https://cvshealth.com/social-responsibility/be-the-firs</a:t>
            </a:r>
            <a:r>
              <a:rPr lang="en-US" u="sng">
                <a:solidFill>
                  <a:schemeClr val="hlink"/>
                </a:solidFill>
                <a:latin typeface="Arial"/>
                <a:ea typeface="Arial"/>
                <a:cs typeface="Arial"/>
                <a:sym typeface="Arial"/>
                <a:hlinkClick r:id="rId4"/>
              </a:rPr>
              <a:t>t</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49" name="Google Shape;249;g5d14ca3640_2_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5dd637bbf4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5dd637bbf4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sng">
                <a:latin typeface="Arial"/>
                <a:ea typeface="Arial"/>
                <a:cs typeface="Arial"/>
                <a:sym typeface="Arial"/>
              </a:rPr>
              <a:t>Direct Instruction (20 minutes)</a:t>
            </a:r>
            <a:endParaRPr b="1" u="sng">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Tobacco/Nicotine products are divided into </a:t>
            </a:r>
            <a:r>
              <a:rPr b="1" lang="en-US">
                <a:latin typeface="Arial"/>
                <a:ea typeface="Arial"/>
                <a:cs typeface="Arial"/>
                <a:sym typeface="Arial"/>
              </a:rPr>
              <a:t>four categories</a:t>
            </a:r>
            <a:r>
              <a:rPr lang="en-US">
                <a:latin typeface="Arial"/>
                <a:ea typeface="Arial"/>
                <a:cs typeface="Arial"/>
                <a:sym typeface="Arial"/>
              </a:rPr>
              <a:t>:</a:t>
            </a:r>
            <a:endParaRPr>
              <a:latin typeface="Arial"/>
              <a:ea typeface="Arial"/>
              <a:cs typeface="Arial"/>
              <a:sym typeface="Arial"/>
            </a:endParaRPr>
          </a:p>
          <a:p>
            <a:pPr indent="-317500" lvl="0" marL="457200" rtl="0" algn="l">
              <a:spcBef>
                <a:spcPts val="360"/>
              </a:spcBef>
              <a:spcAft>
                <a:spcPts val="0"/>
              </a:spcAft>
              <a:buSzPts val="1400"/>
              <a:buFont typeface="Arial"/>
              <a:buAutoNum type="arabicPeriod"/>
            </a:pPr>
            <a:r>
              <a:rPr b="1" lang="en-US">
                <a:latin typeface="Arial"/>
                <a:ea typeface="Arial"/>
                <a:cs typeface="Arial"/>
                <a:sym typeface="Arial"/>
              </a:rPr>
              <a:t>Combustible tobacco: </a:t>
            </a:r>
            <a:r>
              <a:rPr lang="en-US">
                <a:latin typeface="Arial"/>
                <a:ea typeface="Arial"/>
                <a:cs typeface="Arial"/>
                <a:sym typeface="Arial"/>
              </a:rPr>
              <a:t>Cigarettes, Cigars, Hookah, Cigarillos, Roll your own.</a:t>
            </a:r>
            <a:endParaRPr>
              <a:latin typeface="Arial"/>
              <a:ea typeface="Arial"/>
              <a:cs typeface="Arial"/>
              <a:sym typeface="Arial"/>
            </a:endParaRPr>
          </a:p>
          <a:p>
            <a:pPr indent="-317500" lvl="0" marL="457200" rtl="0" algn="l">
              <a:spcBef>
                <a:spcPts val="0"/>
              </a:spcBef>
              <a:spcAft>
                <a:spcPts val="0"/>
              </a:spcAft>
              <a:buSzPts val="1400"/>
              <a:buFont typeface="Arial"/>
              <a:buAutoNum type="arabicPeriod"/>
            </a:pPr>
            <a:r>
              <a:rPr b="1" lang="en-US">
                <a:latin typeface="Arial"/>
                <a:ea typeface="Arial"/>
                <a:cs typeface="Arial"/>
                <a:sym typeface="Arial"/>
              </a:rPr>
              <a:t>Smokeless tobacco: </a:t>
            </a:r>
            <a:r>
              <a:rPr lang="en-US">
                <a:latin typeface="Arial"/>
                <a:ea typeface="Arial"/>
                <a:cs typeface="Arial"/>
                <a:sym typeface="Arial"/>
              </a:rPr>
              <a:t>Chew, Snuff, Snus.</a:t>
            </a:r>
            <a:endParaRPr>
              <a:latin typeface="Arial"/>
              <a:ea typeface="Arial"/>
              <a:cs typeface="Arial"/>
              <a:sym typeface="Arial"/>
            </a:endParaRPr>
          </a:p>
          <a:p>
            <a:pPr indent="-317500" lvl="0" marL="457200" rtl="0" algn="l">
              <a:spcBef>
                <a:spcPts val="0"/>
              </a:spcBef>
              <a:spcAft>
                <a:spcPts val="0"/>
              </a:spcAft>
              <a:buSzPts val="1400"/>
              <a:buFont typeface="Arial"/>
              <a:buAutoNum type="arabicPeriod"/>
            </a:pPr>
            <a:r>
              <a:rPr b="1" lang="en-US">
                <a:latin typeface="Arial"/>
                <a:ea typeface="Arial"/>
                <a:cs typeface="Arial"/>
                <a:sym typeface="Arial"/>
              </a:rPr>
              <a:t>E-cigarettes</a:t>
            </a:r>
            <a:r>
              <a:rPr lang="en-US">
                <a:latin typeface="Arial"/>
                <a:ea typeface="Arial"/>
                <a:cs typeface="Arial"/>
                <a:sym typeface="Arial"/>
              </a:rPr>
              <a:t>: Disposable, Tank, Cartridge. </a:t>
            </a:r>
            <a:endParaRPr>
              <a:latin typeface="Arial"/>
              <a:ea typeface="Arial"/>
              <a:cs typeface="Arial"/>
              <a:sym typeface="Arial"/>
            </a:endParaRPr>
          </a:p>
          <a:p>
            <a:pPr indent="-317500" lvl="0" marL="457200" marR="0" rtl="0" algn="l">
              <a:lnSpc>
                <a:spcPct val="100000"/>
              </a:lnSpc>
              <a:spcBef>
                <a:spcPts val="0"/>
              </a:spcBef>
              <a:spcAft>
                <a:spcPts val="0"/>
              </a:spcAft>
              <a:buSzPts val="1400"/>
              <a:buFont typeface="Arial"/>
              <a:buAutoNum type="arabicPeriod"/>
            </a:pPr>
            <a:r>
              <a:rPr b="1" lang="en-US">
                <a:latin typeface="Arial"/>
                <a:ea typeface="Arial"/>
                <a:cs typeface="Arial"/>
                <a:sym typeface="Arial"/>
              </a:rPr>
              <a:t>Heat-not-burn</a:t>
            </a:r>
            <a:r>
              <a:rPr lang="en-US">
                <a:latin typeface="Arial"/>
                <a:ea typeface="Arial"/>
                <a:cs typeface="Arial"/>
                <a:sym typeface="Arial"/>
              </a:rPr>
              <a:t>:heat sticks. </a:t>
            </a:r>
            <a:endParaRPr>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Ask </a:t>
            </a:r>
            <a:r>
              <a:rPr lang="en-US">
                <a:latin typeface="Arial"/>
                <a:ea typeface="Arial"/>
                <a:cs typeface="Arial"/>
                <a:sym typeface="Arial"/>
              </a:rPr>
              <a:t>students</a:t>
            </a:r>
            <a:r>
              <a:rPr lang="en-US">
                <a:latin typeface="Arial"/>
                <a:ea typeface="Arial"/>
                <a:cs typeface="Arial"/>
                <a:sym typeface="Arial"/>
              </a:rPr>
              <a:t> </a:t>
            </a:r>
            <a:r>
              <a:rPr b="1" lang="en-US">
                <a:latin typeface="Arial"/>
                <a:ea typeface="Arial"/>
                <a:cs typeface="Arial"/>
                <a:sym typeface="Arial"/>
              </a:rPr>
              <a:t>W</a:t>
            </a:r>
            <a:r>
              <a:rPr b="1" lang="en-US">
                <a:latin typeface="Arial"/>
                <a:ea typeface="Arial"/>
                <a:cs typeface="Arial"/>
                <a:sym typeface="Arial"/>
              </a:rPr>
              <a:t>hat do all these products have in common? </a:t>
            </a:r>
            <a:endParaRPr b="1">
              <a:latin typeface="Arial"/>
              <a:ea typeface="Arial"/>
              <a:cs typeface="Arial"/>
              <a:sym typeface="Arial"/>
            </a:endParaRPr>
          </a:p>
          <a:p>
            <a:pPr indent="0" lvl="0" marL="0" rtl="0" algn="l">
              <a:spcBef>
                <a:spcPts val="360"/>
              </a:spcBef>
              <a:spcAft>
                <a:spcPts val="0"/>
              </a:spcAft>
              <a:buNone/>
            </a:pPr>
            <a:r>
              <a:rPr b="1" lang="en-US">
                <a:latin typeface="Arial"/>
                <a:ea typeface="Arial"/>
                <a:cs typeface="Arial"/>
                <a:sym typeface="Arial"/>
              </a:rPr>
              <a:t>Reveal </a:t>
            </a:r>
            <a:r>
              <a:rPr lang="en-US">
                <a:latin typeface="Arial"/>
                <a:ea typeface="Arial"/>
                <a:cs typeface="Arial"/>
                <a:sym typeface="Arial"/>
              </a:rPr>
              <a:t>the answer</a:t>
            </a:r>
            <a:r>
              <a:rPr b="1" lang="en-US">
                <a:latin typeface="Arial"/>
                <a:ea typeface="Arial"/>
                <a:cs typeface="Arial"/>
                <a:sym typeface="Arial"/>
              </a:rPr>
              <a:t> </a:t>
            </a:r>
            <a:r>
              <a:rPr b="1" lang="en-US">
                <a:latin typeface="Arial"/>
                <a:ea typeface="Arial"/>
                <a:cs typeface="Arial"/>
                <a:sym typeface="Arial"/>
              </a:rPr>
              <a:t>Nicotine!</a:t>
            </a:r>
            <a:endParaRPr b="1">
              <a:solidFill>
                <a:srgbClr val="114FA9"/>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t/>
            </a:r>
            <a:endParaRPr>
              <a:solidFill>
                <a:srgbClr val="114FA9"/>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rPr lang="en-US" sz="1200" u="sng">
                <a:solidFill>
                  <a:srgbClr val="000000"/>
                </a:solidFill>
                <a:latin typeface="Arial"/>
                <a:ea typeface="Arial"/>
                <a:cs typeface="Arial"/>
                <a:sym typeface="Arial"/>
              </a:rPr>
              <a:t>Image sources.  </a:t>
            </a:r>
            <a:endParaRPr u="sng">
              <a:solidFill>
                <a:srgbClr val="000000"/>
              </a:solidFill>
              <a:latin typeface="Arial"/>
              <a:ea typeface="Arial"/>
              <a:cs typeface="Arial"/>
              <a:sym typeface="Arial"/>
            </a:endParaRPr>
          </a:p>
          <a:p>
            <a:pPr indent="0" lvl="0" marL="0" rtl="0" algn="l">
              <a:spcBef>
                <a:spcPts val="360"/>
              </a:spcBef>
              <a:spcAft>
                <a:spcPts val="0"/>
              </a:spcAft>
              <a:buClr>
                <a:srgbClr val="114FA9"/>
              </a:buClr>
              <a:buSzPts val="1200"/>
              <a:buFont typeface="Calibri"/>
              <a:buNone/>
            </a:pPr>
            <a:r>
              <a:rPr lang="en-US" sz="1200">
                <a:solidFill>
                  <a:srgbClr val="000000"/>
                </a:solidFill>
                <a:latin typeface="Arial"/>
                <a:ea typeface="Arial"/>
                <a:cs typeface="Arial"/>
                <a:sym typeface="Arial"/>
              </a:rPr>
              <a:t>NIDA. 7.2.19</a:t>
            </a:r>
            <a:r>
              <a:rPr lang="en-US" sz="1200">
                <a:solidFill>
                  <a:srgbClr val="114FA9"/>
                </a:solidFill>
                <a:latin typeface="Arial"/>
                <a:ea typeface="Arial"/>
                <a:cs typeface="Arial"/>
                <a:sym typeface="Arial"/>
              </a:rPr>
              <a:t> </a:t>
            </a:r>
            <a:r>
              <a:rPr lang="en-US" u="sng">
                <a:solidFill>
                  <a:schemeClr val="hlink"/>
                </a:solidFill>
                <a:latin typeface="Arial"/>
                <a:ea typeface="Arial"/>
                <a:cs typeface="Arial"/>
                <a:sym typeface="Arial"/>
                <a:hlinkClick r:id="rId2"/>
              </a:rPr>
              <a:t>https://teens.drugabuse.gov/blog/post/problems-nicotine</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Truth initiative 7.2.19 </a:t>
            </a:r>
            <a:r>
              <a:rPr lang="en-US" u="sng">
                <a:solidFill>
                  <a:schemeClr val="hlink"/>
                </a:solidFill>
                <a:latin typeface="Arial"/>
                <a:ea typeface="Arial"/>
                <a:cs typeface="Arial"/>
                <a:sym typeface="Arial"/>
                <a:hlinkClick r:id="rId3"/>
              </a:rPr>
              <a:t>https://truthinitiative.org/research-resources/emerging-tobacco-products/what-are-heat-not-burn-cigarettes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59" name="Google Shape;259;g5dd637bbf4_0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d14ca3640_2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5d14ca3640_2_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latin typeface="Arial"/>
                <a:ea typeface="Arial"/>
                <a:cs typeface="Arial"/>
                <a:sym typeface="Arial"/>
              </a:rPr>
              <a:t>Explain: </a:t>
            </a:r>
            <a:r>
              <a:rPr lang="en-US">
                <a:latin typeface="Arial"/>
                <a:ea typeface="Arial"/>
                <a:cs typeface="Arial"/>
                <a:sym typeface="Arial"/>
              </a:rPr>
              <a:t>Although E-cigarettes are less harmful compared to other tobacco products (e.g. combustible cigarette), they are still very HARMFUL. Every form of tobacco products can cause harm to nearly every organ in your body.  It can also lead to heart disease, stroke, eye problems, and yellow teeth.  Each of these products we talked about come with their own issues:</a:t>
            </a:r>
            <a:endParaRPr>
              <a:latin typeface="Arial"/>
              <a:ea typeface="Arial"/>
              <a:cs typeface="Arial"/>
              <a:sym typeface="Arial"/>
            </a:endParaRPr>
          </a:p>
          <a:p>
            <a:pPr indent="-317500" lvl="0" marL="457200" rtl="0" algn="l">
              <a:spcBef>
                <a:spcPts val="360"/>
              </a:spcBef>
              <a:spcAft>
                <a:spcPts val="0"/>
              </a:spcAft>
              <a:buSzPts val="1400"/>
              <a:buFont typeface="Arial"/>
              <a:buChar char="●"/>
            </a:pPr>
            <a:r>
              <a:rPr lang="en-US" u="sng">
                <a:latin typeface="Arial"/>
                <a:ea typeface="Arial"/>
                <a:cs typeface="Arial"/>
                <a:sym typeface="Arial"/>
              </a:rPr>
              <a:t>Combustible tobacco</a:t>
            </a:r>
            <a:r>
              <a:rPr lang="en-US">
                <a:latin typeface="Arial"/>
                <a:ea typeface="Arial"/>
                <a:cs typeface="Arial"/>
                <a:sym typeface="Arial"/>
              </a:rPr>
              <a:t> e.g. cigarettes, cigars, hookah, cigarillos, roll your own, can cause lung, mouth, stomach, kidney, and bladder cancers</a:t>
            </a:r>
            <a:endParaRPr>
              <a:latin typeface="Arial"/>
              <a:ea typeface="Arial"/>
              <a:cs typeface="Arial"/>
              <a:sym typeface="Arial"/>
            </a:endParaRPr>
          </a:p>
          <a:p>
            <a:pPr indent="-317500" lvl="0" marL="457200" rtl="0" algn="l">
              <a:spcBef>
                <a:spcPts val="0"/>
              </a:spcBef>
              <a:spcAft>
                <a:spcPts val="0"/>
              </a:spcAft>
              <a:buSzPts val="1400"/>
              <a:buChar char="●"/>
            </a:pPr>
            <a:r>
              <a:rPr lang="en-US" u="sng">
                <a:latin typeface="Arial"/>
                <a:ea typeface="Arial"/>
                <a:cs typeface="Arial"/>
                <a:sym typeface="Arial"/>
              </a:rPr>
              <a:t>E-cigarettes</a:t>
            </a:r>
            <a:r>
              <a:rPr lang="en-US">
                <a:latin typeface="Arial"/>
                <a:ea typeface="Arial"/>
                <a:cs typeface="Arial"/>
                <a:sym typeface="Arial"/>
              </a:rPr>
              <a:t> of all types, </a:t>
            </a:r>
            <a:r>
              <a:rPr b="1" lang="en-US">
                <a:latin typeface="Arial"/>
                <a:ea typeface="Arial"/>
                <a:cs typeface="Arial"/>
                <a:sym typeface="Arial"/>
              </a:rPr>
              <a:t>including JUUL</a:t>
            </a:r>
            <a:r>
              <a:rPr lang="en-US">
                <a:latin typeface="Arial"/>
                <a:ea typeface="Arial"/>
                <a:cs typeface="Arial"/>
                <a:sym typeface="Arial"/>
              </a:rPr>
              <a:t>, contain nicotine which is a highly addictive drug.  Although e-cigarettes </a:t>
            </a:r>
            <a:r>
              <a:rPr b="1" lang="en-US">
                <a:latin typeface="Arial"/>
                <a:ea typeface="Arial"/>
                <a:cs typeface="Arial"/>
                <a:sym typeface="Arial"/>
              </a:rPr>
              <a:t>seem to be</a:t>
            </a:r>
            <a:r>
              <a:rPr lang="en-US">
                <a:latin typeface="Arial"/>
                <a:ea typeface="Arial"/>
                <a:cs typeface="Arial"/>
                <a:sym typeface="Arial"/>
              </a:rPr>
              <a:t> less harmful than combustible tobacco, the aerosol that users inhale have other harmful substances, including heavy metals, volatile organic compounds, and ultrafine particles that cause irreversible damage to the lungs. </a:t>
            </a:r>
            <a:r>
              <a:rPr b="1" lang="en-US">
                <a:latin typeface="Arial"/>
                <a:ea typeface="Arial"/>
                <a:cs typeface="Arial"/>
                <a:sym typeface="Arial"/>
              </a:rPr>
              <a:t>They also contain as much as or more nicotine than a regular cigarette.</a:t>
            </a:r>
            <a:endParaRPr>
              <a:latin typeface="Arial"/>
              <a:ea typeface="Arial"/>
              <a:cs typeface="Arial"/>
              <a:sym typeface="Arial"/>
            </a:endParaRPr>
          </a:p>
          <a:p>
            <a:pPr indent="-317500" lvl="0" marL="457200" rtl="0" algn="l">
              <a:spcBef>
                <a:spcPts val="0"/>
              </a:spcBef>
              <a:spcAft>
                <a:spcPts val="0"/>
              </a:spcAft>
              <a:buSzPts val="1400"/>
              <a:buFont typeface="Arial"/>
              <a:buChar char="●"/>
            </a:pPr>
            <a:r>
              <a:rPr lang="en-US" u="sng">
                <a:latin typeface="Arial"/>
                <a:ea typeface="Arial"/>
                <a:cs typeface="Arial"/>
                <a:sym typeface="Arial"/>
              </a:rPr>
              <a:t>Smokeless tobacco</a:t>
            </a:r>
            <a:r>
              <a:rPr lang="en-US">
                <a:latin typeface="Arial"/>
                <a:ea typeface="Arial"/>
                <a:cs typeface="Arial"/>
                <a:sym typeface="Arial"/>
              </a:rPr>
              <a:t> e.g. Chew, Dip, Snuff</a:t>
            </a:r>
            <a:r>
              <a:rPr i="0" lang="en-US" sz="1200">
                <a:solidFill>
                  <a:schemeClr val="dk1"/>
                </a:solidFill>
                <a:latin typeface="Arial"/>
                <a:ea typeface="Arial"/>
                <a:cs typeface="Arial"/>
                <a:sym typeface="Arial"/>
              </a:rPr>
              <a:t>s can cause </a:t>
            </a:r>
            <a:r>
              <a:rPr i="0" lang="en-US" sz="1200" u="sng">
                <a:solidFill>
                  <a:schemeClr val="dk1"/>
                </a:solidFill>
                <a:latin typeface="Arial"/>
                <a:ea typeface="Arial"/>
                <a:cs typeface="Arial"/>
                <a:sym typeface="Arial"/>
              </a:rPr>
              <a:t>cancer of the mouth, esophagus, and pancreas</a:t>
            </a:r>
            <a:r>
              <a:rPr i="0" lang="en-US" sz="1200">
                <a:solidFill>
                  <a:schemeClr val="dk1"/>
                </a:solidFill>
                <a:latin typeface="Arial"/>
                <a:ea typeface="Arial"/>
                <a:cs typeface="Arial"/>
                <a:sym typeface="Arial"/>
              </a:rPr>
              <a:t>.</a:t>
            </a:r>
            <a:endParaRPr>
              <a:latin typeface="Arial"/>
              <a:ea typeface="Arial"/>
              <a:cs typeface="Arial"/>
              <a:sym typeface="Arial"/>
            </a:endParaRPr>
          </a:p>
          <a:p>
            <a:pPr indent="-317500" lvl="0" marL="457200" marR="0" rtl="0" algn="l">
              <a:lnSpc>
                <a:spcPct val="100000"/>
              </a:lnSpc>
              <a:spcBef>
                <a:spcPts val="0"/>
              </a:spcBef>
              <a:spcAft>
                <a:spcPts val="0"/>
              </a:spcAft>
              <a:buSzPts val="1400"/>
              <a:buFont typeface="Arial"/>
              <a:buChar char="●"/>
            </a:pPr>
            <a:r>
              <a:rPr lang="en-US" u="sng">
                <a:latin typeface="Arial"/>
                <a:ea typeface="Arial"/>
                <a:cs typeface="Arial"/>
                <a:sym typeface="Arial"/>
              </a:rPr>
              <a:t>Heat-not-burn</a:t>
            </a:r>
            <a:r>
              <a:rPr lang="en-US">
                <a:latin typeface="Arial"/>
                <a:ea typeface="Arial"/>
                <a:cs typeface="Arial"/>
                <a:sym typeface="Arial"/>
              </a:rPr>
              <a:t> e.g. IQOS heat sticks or Glo, are considered a </a:t>
            </a:r>
            <a:r>
              <a:rPr lang="en-US" u="sng">
                <a:latin typeface="Arial"/>
                <a:ea typeface="Arial"/>
                <a:cs typeface="Arial"/>
                <a:sym typeface="Arial"/>
              </a:rPr>
              <a:t>harm reduction</a:t>
            </a:r>
            <a:r>
              <a:rPr lang="en-US">
                <a:latin typeface="Arial"/>
                <a:ea typeface="Arial"/>
                <a:cs typeface="Arial"/>
                <a:sym typeface="Arial"/>
              </a:rPr>
              <a:t> product.  The long term effects are not well known, but they contain a </a:t>
            </a:r>
            <a:r>
              <a:rPr lang="en-US" u="sng">
                <a:latin typeface="Arial"/>
                <a:ea typeface="Arial"/>
                <a:cs typeface="Arial"/>
                <a:sym typeface="Arial"/>
              </a:rPr>
              <a:t>lower level of carcinogenic chemicals </a:t>
            </a:r>
            <a:r>
              <a:rPr lang="en-US">
                <a:latin typeface="Arial"/>
                <a:ea typeface="Arial"/>
                <a:cs typeface="Arial"/>
                <a:sym typeface="Arial"/>
              </a:rPr>
              <a:t>compared to combustible</a:t>
            </a:r>
            <a:r>
              <a:rPr lang="en-US">
                <a:latin typeface="Arial"/>
                <a:ea typeface="Arial"/>
                <a:cs typeface="Arial"/>
                <a:sym typeface="Arial"/>
              </a:rPr>
              <a:t> tobacco.</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i="0" sz="120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77" name="Google Shape;277;g5d14ca3640_2_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5d9c90ee7f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5d9c90ee7f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u="none">
                <a:solidFill>
                  <a:schemeClr val="dk1"/>
                </a:solidFill>
                <a:latin typeface="Arial"/>
                <a:ea typeface="Arial"/>
                <a:cs typeface="Arial"/>
                <a:sym typeface="Arial"/>
              </a:rPr>
              <a:t>Explain: </a:t>
            </a:r>
            <a:r>
              <a:rPr lang="en-US" sz="1200" u="none">
                <a:solidFill>
                  <a:schemeClr val="dk1"/>
                </a:solidFill>
                <a:latin typeface="Arial"/>
                <a:ea typeface="Arial"/>
                <a:cs typeface="Arial"/>
                <a:sym typeface="Arial"/>
              </a:rPr>
              <a:t>E-cigarettes are considered safer th</a:t>
            </a:r>
            <a:r>
              <a:rPr lang="en-US">
                <a:latin typeface="Arial"/>
                <a:ea typeface="Arial"/>
                <a:cs typeface="Arial"/>
                <a:sym typeface="Arial"/>
              </a:rPr>
              <a:t>a</a:t>
            </a:r>
            <a:r>
              <a:rPr lang="en-US" sz="1200" u="none">
                <a:solidFill>
                  <a:schemeClr val="dk1"/>
                </a:solidFill>
                <a:latin typeface="Arial"/>
                <a:ea typeface="Arial"/>
                <a:cs typeface="Arial"/>
                <a:sym typeface="Arial"/>
              </a:rPr>
              <a:t>n cigarettes, but they’re </a:t>
            </a:r>
            <a:r>
              <a:rPr b="1" lang="en-US" sz="1200" u="none">
                <a:solidFill>
                  <a:schemeClr val="dk1"/>
                </a:solidFill>
                <a:latin typeface="Arial"/>
                <a:ea typeface="Arial"/>
                <a:cs typeface="Arial"/>
                <a:sym typeface="Arial"/>
              </a:rPr>
              <a:t>far from safe</a:t>
            </a:r>
            <a:r>
              <a:rPr lang="en-US" sz="1200" u="none">
                <a:solidFill>
                  <a:schemeClr val="dk1"/>
                </a:solidFill>
                <a:latin typeface="Arial"/>
                <a:ea typeface="Arial"/>
                <a:cs typeface="Arial"/>
                <a:sym typeface="Arial"/>
              </a:rPr>
              <a:t>. They’re a toxic mix of highly-addictive </a:t>
            </a:r>
            <a:r>
              <a:rPr lang="en-US" sz="1200" u="sng">
                <a:solidFill>
                  <a:schemeClr val="dk1"/>
                </a:solidFill>
                <a:latin typeface="Arial"/>
                <a:ea typeface="Arial"/>
                <a:cs typeface="Arial"/>
                <a:sym typeface="Arial"/>
              </a:rPr>
              <a:t>nicotine</a:t>
            </a:r>
            <a:r>
              <a:rPr lang="en-US" sz="1200" u="none">
                <a:solidFill>
                  <a:schemeClr val="dk1"/>
                </a:solidFill>
                <a:latin typeface="Arial"/>
                <a:ea typeface="Arial"/>
                <a:cs typeface="Arial"/>
                <a:sym typeface="Arial"/>
              </a:rPr>
              <a:t> and other chemicals like:</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b="1" lang="en-US" sz="1200">
                <a:solidFill>
                  <a:schemeClr val="dk1"/>
                </a:solidFill>
                <a:latin typeface="Arial"/>
                <a:ea typeface="Arial"/>
                <a:cs typeface="Arial"/>
                <a:sym typeface="Arial"/>
              </a:rPr>
              <a:t>Acetaldehyde:</a:t>
            </a:r>
            <a:r>
              <a:rPr lang="en-US" sz="1200">
                <a:solidFill>
                  <a:schemeClr val="dk1"/>
                </a:solidFill>
                <a:latin typeface="Arial"/>
                <a:ea typeface="Arial"/>
                <a:cs typeface="Arial"/>
                <a:sym typeface="Arial"/>
              </a:rPr>
              <a:t> causes mutations in reproductive cells, possibly causes genetic defects, is a class 2 carcinogen (causes cancer), and is a class 2 specific target organ toxin.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b="1" lang="en-US" sz="1200">
                <a:solidFill>
                  <a:schemeClr val="dk1"/>
                </a:solidFill>
                <a:latin typeface="Arial"/>
                <a:ea typeface="Arial"/>
                <a:cs typeface="Arial"/>
                <a:sym typeface="Arial"/>
              </a:rPr>
              <a:t>Acrolein:</a:t>
            </a:r>
            <a:r>
              <a:rPr lang="en-US" sz="1200">
                <a:solidFill>
                  <a:schemeClr val="dk1"/>
                </a:solidFill>
                <a:latin typeface="Arial"/>
                <a:ea typeface="Arial"/>
                <a:cs typeface="Arial"/>
                <a:sym typeface="Arial"/>
              </a:rPr>
              <a:t> may cause frequent lung infections &amp; general deterioration of health due to an accumulation in one or many human organs.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sz="1200">
                <a:solidFill>
                  <a:schemeClr val="dk1"/>
                </a:solidFill>
                <a:latin typeface="Arial"/>
                <a:ea typeface="Arial"/>
                <a:cs typeface="Arial"/>
                <a:sym typeface="Arial"/>
              </a:rPr>
              <a:t>Not to mention other chemicals like 2,3-</a:t>
            </a:r>
            <a:r>
              <a:rPr lang="en-US">
                <a:latin typeface="Arial"/>
                <a:ea typeface="Arial"/>
                <a:cs typeface="Arial"/>
                <a:sym typeface="Arial"/>
              </a:rPr>
              <a:t>pentanedione</a:t>
            </a:r>
            <a:r>
              <a:rPr lang="en-US" sz="1200">
                <a:solidFill>
                  <a:schemeClr val="dk1"/>
                </a:solidFill>
                <a:latin typeface="Arial"/>
                <a:ea typeface="Arial"/>
                <a:cs typeface="Arial"/>
                <a:sym typeface="Arial"/>
              </a:rPr>
              <a:t>, propylene glycol, </a:t>
            </a:r>
            <a:r>
              <a:rPr lang="en-US" sz="1200">
                <a:solidFill>
                  <a:schemeClr val="dk1"/>
                </a:solidFill>
                <a:latin typeface="Arial"/>
                <a:ea typeface="Arial"/>
                <a:cs typeface="Arial"/>
                <a:sym typeface="Arial"/>
              </a:rPr>
              <a:t>heavy metals</a:t>
            </a:r>
            <a:r>
              <a:rPr lang="en-US" sz="1200">
                <a:solidFill>
                  <a:schemeClr val="dk1"/>
                </a:solidFill>
                <a:latin typeface="Arial"/>
                <a:ea typeface="Arial"/>
                <a:cs typeface="Arial"/>
                <a:sym typeface="Arial"/>
              </a:rPr>
              <a:t> </a:t>
            </a:r>
            <a:r>
              <a:rPr lang="en-US">
                <a:latin typeface="Arial"/>
                <a:ea typeface="Arial"/>
                <a:cs typeface="Arial"/>
                <a:sym typeface="Arial"/>
              </a:rPr>
              <a:t>(like lead and nickel)</a:t>
            </a:r>
            <a:r>
              <a:rPr lang="en-US" sz="1200">
                <a:solidFill>
                  <a:schemeClr val="dk1"/>
                </a:solidFill>
                <a:latin typeface="Arial"/>
                <a:ea typeface="Arial"/>
                <a:cs typeface="Arial"/>
                <a:sym typeface="Arial"/>
              </a:rPr>
              <a:t>, volatile organic compounds, </a:t>
            </a:r>
            <a:r>
              <a:rPr lang="en-US">
                <a:latin typeface="Arial"/>
                <a:ea typeface="Arial"/>
                <a:cs typeface="Arial"/>
                <a:sym typeface="Arial"/>
              </a:rPr>
              <a:t>and</a:t>
            </a:r>
            <a:r>
              <a:rPr lang="en-US" sz="1200">
                <a:solidFill>
                  <a:schemeClr val="dk1"/>
                </a:solidFill>
                <a:latin typeface="Arial"/>
                <a:ea typeface="Arial"/>
                <a:cs typeface="Arial"/>
                <a:sym typeface="Arial"/>
              </a:rPr>
              <a:t> ultrafine particles which harm the lungs</a:t>
            </a:r>
            <a:r>
              <a:rPr lang="en-US">
                <a:latin typeface="Arial"/>
                <a:ea typeface="Arial"/>
                <a:cs typeface="Arial"/>
                <a:sym typeface="Arial"/>
              </a:rPr>
              <a:t>. AND</a:t>
            </a:r>
            <a:r>
              <a:rPr lang="en-US" sz="1200">
                <a:solidFill>
                  <a:schemeClr val="dk1"/>
                </a:solidFill>
                <a:latin typeface="Arial"/>
                <a:ea typeface="Arial"/>
                <a:cs typeface="Arial"/>
                <a:sym typeface="Arial"/>
              </a:rPr>
              <a:t> more than 8,000 flavor chemicals use</a:t>
            </a:r>
            <a:r>
              <a:rPr lang="en-US">
                <a:latin typeface="Arial"/>
                <a:ea typeface="Arial"/>
                <a:cs typeface="Arial"/>
                <a:sym typeface="Arial"/>
              </a:rPr>
              <a:t>d in the different e-liquids </a:t>
            </a:r>
            <a:r>
              <a:rPr lang="en-US" sz="1200">
                <a:solidFill>
                  <a:schemeClr val="dk1"/>
                </a:solidFill>
                <a:latin typeface="Arial"/>
                <a:ea typeface="Arial"/>
                <a:cs typeface="Arial"/>
                <a:sym typeface="Arial"/>
              </a:rPr>
              <a:t>have NOT been tested for use in the lungs.</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C</a:t>
            </a:r>
            <a:r>
              <a:rPr lang="en-US">
                <a:latin typeface="Arial"/>
                <a:ea typeface="Arial"/>
                <a:cs typeface="Arial"/>
                <a:sym typeface="Arial"/>
              </a:rPr>
              <a:t>hemical structure of nicotine consist of carbon, nitrogen and hydrogen (</a:t>
            </a:r>
            <a:r>
              <a:rPr b="1" lang="en-US">
                <a:latin typeface="Arial"/>
                <a:ea typeface="Arial"/>
                <a:cs typeface="Arial"/>
                <a:sym typeface="Arial"/>
              </a:rPr>
              <a:t>C</a:t>
            </a:r>
            <a:r>
              <a:rPr lang="en-US" sz="800">
                <a:latin typeface="Arial"/>
                <a:ea typeface="Arial"/>
                <a:cs typeface="Arial"/>
                <a:sym typeface="Arial"/>
              </a:rPr>
              <a:t>10</a:t>
            </a:r>
            <a:r>
              <a:rPr b="1" lang="en-US">
                <a:latin typeface="Arial"/>
                <a:ea typeface="Arial"/>
                <a:cs typeface="Arial"/>
                <a:sym typeface="Arial"/>
              </a:rPr>
              <a:t>H</a:t>
            </a:r>
            <a:r>
              <a:rPr lang="en-US" sz="800">
                <a:latin typeface="Arial"/>
                <a:ea typeface="Arial"/>
                <a:cs typeface="Arial"/>
                <a:sym typeface="Arial"/>
              </a:rPr>
              <a:t>14</a:t>
            </a:r>
            <a:r>
              <a:rPr b="1" lang="en-US">
                <a:latin typeface="Arial"/>
                <a:ea typeface="Arial"/>
                <a:cs typeface="Arial"/>
                <a:sym typeface="Arial"/>
              </a:rPr>
              <a:t>N</a:t>
            </a:r>
            <a:r>
              <a:rPr lang="en-US" sz="800">
                <a:latin typeface="Arial"/>
                <a:ea typeface="Arial"/>
                <a:cs typeface="Arial"/>
                <a:sym typeface="Arial"/>
              </a:rPr>
              <a:t>2</a:t>
            </a:r>
            <a:r>
              <a:rPr lang="en-US">
                <a:latin typeface="Arial"/>
                <a:ea typeface="Arial"/>
                <a:cs typeface="Arial"/>
                <a:sym typeface="Arial"/>
              </a:rPr>
              <a:t>)</a:t>
            </a:r>
            <a:endParaRPr sz="1200">
              <a:solidFill>
                <a:schemeClr val="dk1"/>
              </a:solidFill>
              <a:latin typeface="Arial"/>
              <a:ea typeface="Arial"/>
              <a:cs typeface="Arial"/>
              <a:sym typeface="Arial"/>
            </a:endParaRPr>
          </a:p>
          <a:p>
            <a:pPr indent="0" lvl="0" marL="0" rtl="0" algn="l">
              <a:spcBef>
                <a:spcPts val="360"/>
              </a:spcBef>
              <a:spcAft>
                <a:spcPts val="0"/>
              </a:spcAft>
              <a:buNone/>
            </a:pPr>
            <a:r>
              <a:t/>
            </a:r>
            <a:endParaRPr sz="1200" u="none">
              <a:solidFill>
                <a:schemeClr val="dk1"/>
              </a:solidFill>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Molecule image from IStock - Kelder owner.</a:t>
            </a:r>
            <a:endParaRPr>
              <a:latin typeface="Arial"/>
              <a:ea typeface="Arial"/>
              <a:cs typeface="Arial"/>
              <a:sym typeface="Arial"/>
            </a:endParaRPr>
          </a:p>
        </p:txBody>
      </p:sp>
      <p:sp>
        <p:nvSpPr>
          <p:cNvPr id="296" name="Google Shape;296;g5d9c90ee7f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5d3c23d2a0_11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5d3c23d2a0_11_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u="none">
                <a:latin typeface="Arial"/>
                <a:ea typeface="Arial"/>
                <a:cs typeface="Arial"/>
                <a:sym typeface="Arial"/>
              </a:rPr>
              <a:t>EXPLAIN: </a:t>
            </a:r>
            <a:endParaRPr>
              <a:latin typeface="Arial"/>
              <a:ea typeface="Arial"/>
              <a:cs typeface="Arial"/>
              <a:sym typeface="Arial"/>
            </a:endParaRPr>
          </a:p>
          <a:p>
            <a:pPr indent="0" lvl="0" marL="0" rtl="0" algn="l">
              <a:spcBef>
                <a:spcPts val="0"/>
              </a:spcBef>
              <a:spcAft>
                <a:spcPts val="0"/>
              </a:spcAft>
              <a:buNone/>
            </a:pPr>
            <a:r>
              <a:rPr lang="en-US" u="sng">
                <a:latin typeface="Arial"/>
                <a:ea typeface="Arial"/>
                <a:cs typeface="Arial"/>
                <a:sym typeface="Arial"/>
              </a:rPr>
              <a:t>Pathway to nicotine addiction: </a:t>
            </a:r>
            <a:r>
              <a:rPr lang="en-US" u="none">
                <a:latin typeface="Arial"/>
                <a:ea typeface="Arial"/>
                <a:cs typeface="Arial"/>
                <a:sym typeface="Arial"/>
              </a:rPr>
              <a:t>When you smoke a tobacco product, nicotine gets into the blood through the lungs, then travels to the brain where it hacks into the brain by pretending to be a natural brain chemical. It then activates the dopamine reward system (which is responsible for pleasure) in the brain. </a:t>
            </a:r>
            <a:r>
              <a:rPr lang="en-US" u="sng">
                <a:latin typeface="Arial"/>
                <a:ea typeface="Arial"/>
                <a:cs typeface="Arial"/>
                <a:sym typeface="Arial"/>
              </a:rPr>
              <a:t>Overstimulation</a:t>
            </a:r>
            <a:r>
              <a:rPr lang="en-US" u="none">
                <a:latin typeface="Arial"/>
                <a:ea typeface="Arial"/>
                <a:cs typeface="Arial"/>
                <a:sym typeface="Arial"/>
              </a:rPr>
              <a:t> of this pleasure system in the brain leads to </a:t>
            </a:r>
            <a:r>
              <a:rPr lang="en-US" u="sng">
                <a:latin typeface="Arial"/>
                <a:ea typeface="Arial"/>
                <a:cs typeface="Arial"/>
                <a:sym typeface="Arial"/>
              </a:rPr>
              <a:t>addiction</a:t>
            </a:r>
            <a:r>
              <a:rPr lang="en-US" u="none">
                <a:latin typeface="Arial"/>
                <a:ea typeface="Arial"/>
                <a:cs typeface="Arial"/>
                <a:sym typeface="Arial"/>
              </a:rPr>
              <a:t>. </a:t>
            </a:r>
            <a:endParaRPr u="sng">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Consequences of </a:t>
            </a:r>
            <a:r>
              <a:rPr b="1" lang="en-US" u="sng">
                <a:solidFill>
                  <a:srgbClr val="FF0000"/>
                </a:solidFill>
                <a:latin typeface="Arial"/>
                <a:ea typeface="Arial"/>
                <a:cs typeface="Arial"/>
                <a:sym typeface="Arial"/>
              </a:rPr>
              <a:t>Nicotine</a:t>
            </a:r>
            <a:r>
              <a:rPr lang="en-US" u="sng">
                <a:latin typeface="Arial"/>
                <a:ea typeface="Arial"/>
                <a:cs typeface="Arial"/>
                <a:sym typeface="Arial"/>
              </a:rPr>
              <a:t> include:</a:t>
            </a:r>
            <a:r>
              <a:rPr lang="en-US">
                <a:latin typeface="Arial"/>
                <a:ea typeface="Arial"/>
                <a:cs typeface="Arial"/>
                <a:sym typeface="Arial"/>
              </a:rPr>
              <a:t> </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Nicotine is </a:t>
            </a:r>
            <a:r>
              <a:rPr lang="en-US" u="sng">
                <a:latin typeface="Arial"/>
                <a:ea typeface="Arial"/>
                <a:cs typeface="Arial"/>
                <a:sym typeface="Arial"/>
              </a:rPr>
              <a:t>very addictive </a:t>
            </a:r>
            <a:r>
              <a:rPr lang="en-US">
                <a:latin typeface="Arial"/>
                <a:ea typeface="Arial"/>
                <a:cs typeface="Arial"/>
                <a:sym typeface="Arial"/>
              </a:rPr>
              <a:t>especially to the developing brain of teens.</a:t>
            </a:r>
            <a:endParaRPr>
              <a:latin typeface="Arial"/>
              <a:ea typeface="Arial"/>
              <a:cs typeface="Arial"/>
              <a:sym typeface="Arial"/>
            </a:endParaRPr>
          </a:p>
          <a:p>
            <a:pPr indent="-171450" lvl="0" marL="171450" rtl="0" algn="l">
              <a:spcBef>
                <a:spcPts val="360"/>
              </a:spcBef>
              <a:spcAft>
                <a:spcPts val="0"/>
              </a:spcAft>
              <a:buClr>
                <a:schemeClr val="dk1"/>
              </a:buClr>
              <a:buSzPts val="1200"/>
              <a:buChar char="•"/>
            </a:pPr>
            <a:r>
              <a:rPr lang="en-US">
                <a:latin typeface="Arial"/>
                <a:ea typeface="Arial"/>
                <a:cs typeface="Arial"/>
                <a:sym typeface="Arial"/>
              </a:rPr>
              <a:t>Nicotine users experience varying degree of mood disorders including anxiety, moodiness, nervousness (signs of nicotine addiction and withdrawal)</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95250" lvl="0" marL="171450" rtl="0" algn="l">
              <a:spcBef>
                <a:spcPts val="360"/>
              </a:spcBef>
              <a:spcAft>
                <a:spcPts val="0"/>
              </a:spcAft>
              <a:buClr>
                <a:schemeClr val="dk1"/>
              </a:buClr>
              <a:buSzPts val="1200"/>
              <a:buFont typeface="Arial"/>
              <a:buNone/>
            </a:pPr>
            <a:r>
              <a:t/>
            </a:r>
            <a:endParaRPr>
              <a:latin typeface="Arial"/>
              <a:ea typeface="Arial"/>
              <a:cs typeface="Arial"/>
              <a:sym typeface="Arial"/>
            </a:endParaRPr>
          </a:p>
        </p:txBody>
      </p:sp>
      <p:sp>
        <p:nvSpPr>
          <p:cNvPr id="304" name="Google Shape;304;g5d3c23d2a0_11_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5d14ca3640_2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5d14ca3640_2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a:t>
            </a:r>
            <a:r>
              <a:rPr b="1" lang="en-US">
                <a:latin typeface="Arial"/>
                <a:ea typeface="Arial"/>
                <a:cs typeface="Arial"/>
                <a:sym typeface="Arial"/>
              </a:rPr>
              <a:t>xplain: </a:t>
            </a:r>
            <a:r>
              <a:rPr lang="en-US">
                <a:latin typeface="Arial"/>
                <a:ea typeface="Arial"/>
                <a:cs typeface="Arial"/>
                <a:sym typeface="Arial"/>
              </a:rPr>
              <a:t>Nicotine causes harm to many organs in the body that includes brain, lungs, heart, Gastrointestinal tract, joint, causing: </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Ear, Nose &amp; Throat</a:t>
            </a:r>
            <a:r>
              <a:rPr lang="en-US">
                <a:latin typeface="Arial"/>
                <a:ea typeface="Arial"/>
                <a:cs typeface="Arial"/>
                <a:sym typeface="Arial"/>
              </a:rPr>
              <a:t>: nose congestion, dry Mouth</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Brain:</a:t>
            </a:r>
            <a:r>
              <a:rPr lang="en-US">
                <a:latin typeface="Arial"/>
                <a:ea typeface="Arial"/>
                <a:cs typeface="Arial"/>
                <a:sym typeface="Arial"/>
              </a:rPr>
              <a:t> addiction, mood change, headache. irritability, anxiety, depression, trouble sleeping, dizziness</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Lungs:</a:t>
            </a:r>
            <a:r>
              <a:rPr lang="en-US">
                <a:latin typeface="Arial"/>
                <a:ea typeface="Arial"/>
                <a:cs typeface="Arial"/>
                <a:sym typeface="Arial"/>
              </a:rPr>
              <a:t> shortness of breath, cough, throat irritation, COPD (chronic obstructive pulmonary disease)</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Heart:</a:t>
            </a:r>
            <a:r>
              <a:rPr lang="en-US">
                <a:latin typeface="Arial"/>
                <a:ea typeface="Arial"/>
                <a:cs typeface="Arial"/>
                <a:sym typeface="Arial"/>
              </a:rPr>
              <a:t> hypertension, fast heartbeat, artery constriction, coronary artery disease. </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Gut: </a:t>
            </a:r>
            <a:r>
              <a:rPr lang="en-US">
                <a:latin typeface="Arial"/>
                <a:ea typeface="Arial"/>
                <a:cs typeface="Arial"/>
                <a:sym typeface="Arial"/>
              </a:rPr>
              <a:t>heartburn, nausea, vomiting, diarrhea, dyspepsia (indigestion)</a:t>
            </a:r>
            <a:endParaRPr>
              <a:latin typeface="Arial"/>
              <a:ea typeface="Arial"/>
              <a:cs typeface="Arial"/>
              <a:sym typeface="Arial"/>
            </a:endParaRPr>
          </a:p>
          <a:p>
            <a:pPr indent="-317500" lvl="0" marL="457200" rtl="0" algn="l">
              <a:spcBef>
                <a:spcPts val="0"/>
              </a:spcBef>
              <a:spcAft>
                <a:spcPts val="0"/>
              </a:spcAft>
              <a:buSzPts val="1400"/>
              <a:buChar char="●"/>
            </a:pPr>
            <a:r>
              <a:rPr b="1" lang="en-US">
                <a:latin typeface="Arial"/>
                <a:ea typeface="Arial"/>
                <a:cs typeface="Arial"/>
                <a:sym typeface="Arial"/>
              </a:rPr>
              <a:t>Hormones: </a:t>
            </a:r>
            <a:r>
              <a:rPr lang="en-US">
                <a:latin typeface="Arial"/>
                <a:ea typeface="Arial"/>
                <a:cs typeface="Arial"/>
                <a:sym typeface="Arial"/>
              </a:rPr>
              <a:t>h</a:t>
            </a:r>
            <a:r>
              <a:rPr lang="en-US">
                <a:latin typeface="Arial"/>
                <a:ea typeface="Arial"/>
                <a:cs typeface="Arial"/>
                <a:sym typeface="Arial"/>
              </a:rPr>
              <a:t>igh insulin</a:t>
            </a:r>
            <a:r>
              <a:rPr lang="en-US">
                <a:latin typeface="Arial"/>
                <a:ea typeface="Arial"/>
                <a:cs typeface="Arial"/>
                <a:sym typeface="Arial"/>
              </a:rPr>
              <a:t> (low blood sugar)</a:t>
            </a:r>
            <a:r>
              <a:rPr lang="en-US">
                <a:latin typeface="Arial"/>
                <a:ea typeface="Arial"/>
                <a:cs typeface="Arial"/>
                <a:sym typeface="Arial"/>
              </a:rPr>
              <a:t>, insulin resistance (causing to type 2 diabetes)</a:t>
            </a:r>
            <a:endParaRPr>
              <a:latin typeface="Arial"/>
              <a:ea typeface="Arial"/>
              <a:cs typeface="Arial"/>
              <a:sym typeface="Arial"/>
            </a:endParaRPr>
          </a:p>
          <a:p>
            <a:pPr indent="0" lvl="0" marL="0" rtl="0" algn="l">
              <a:spcBef>
                <a:spcPts val="0"/>
              </a:spcBef>
              <a:spcAft>
                <a:spcPts val="0"/>
              </a:spcAft>
              <a:buNone/>
            </a:pPr>
            <a:r>
              <a:t/>
            </a:r>
            <a:endParaRPr>
              <a:latin typeface="Arial"/>
              <a:ea typeface="Arial"/>
              <a:cs typeface="Arial"/>
              <a:sym typeface="Arial"/>
            </a:endParaRPr>
          </a:p>
          <a:p>
            <a:pPr indent="0" lvl="0" marL="0" rtl="0" algn="l">
              <a:spcBef>
                <a:spcPts val="0"/>
              </a:spcBef>
              <a:spcAft>
                <a:spcPts val="0"/>
              </a:spcAft>
              <a:buNone/>
            </a:pPr>
            <a:r>
              <a:rPr lang="en-US">
                <a:latin typeface="Arial"/>
                <a:ea typeface="Arial"/>
                <a:cs typeface="Arial"/>
                <a:sym typeface="Arial"/>
              </a:rPr>
              <a:t>Image Sources.  </a:t>
            </a:r>
            <a:r>
              <a:rPr b="1" lang="en-US">
                <a:latin typeface="Arial"/>
                <a:ea typeface="Arial"/>
                <a:cs typeface="Arial"/>
                <a:sym typeface="Arial"/>
              </a:rPr>
              <a:t>iStock - Kelder owned</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spcBef>
                <a:spcPts val="36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p:txBody>
      </p:sp>
      <p:sp>
        <p:nvSpPr>
          <p:cNvPr id="317" name="Google Shape;317;g5d14ca3640_2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5d14ca3640_2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5d14ca3640_2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 </a:t>
            </a:r>
            <a:r>
              <a:rPr lang="en-US">
                <a:solidFill>
                  <a:srgbClr val="3C4043"/>
                </a:solidFill>
                <a:highlight>
                  <a:srgbClr val="FFFFFF"/>
                </a:highlight>
                <a:latin typeface="Arial"/>
                <a:ea typeface="Arial"/>
                <a:cs typeface="Arial"/>
                <a:sym typeface="Arial"/>
              </a:rPr>
              <a:t>Nicotine can cause a number of birth complications. The worst are stillbirth, which is when the baby is dead at birth, and Sudden Infant Death Syndrome, when the infant dies in its first few months. When a pregnant woman uses anything with nicotine in it, the nicotine also gets to the baby. Nicotine is extremely harmful to the developing fetus and the harms increase as the baby grows. When pregnant moms use nicotine, it is more likely that there will be significant problems. Nicotine‐exposed babies tend to have several health problems throughout their lives, including impaired function of the endocrine, reproductive, respiratory, cardiovascular, and neurologic systems.</a:t>
            </a:r>
            <a:endParaRPr>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3C4043"/>
              </a:solidFill>
              <a:highlight>
                <a:srgbClr val="FFFFFF"/>
              </a:highlight>
              <a:latin typeface="Arial"/>
              <a:ea typeface="Arial"/>
              <a:cs typeface="Arial"/>
              <a:sym typeface="Arial"/>
            </a:endParaRPr>
          </a:p>
          <a:p>
            <a:pPr indent="0" lvl="0" marL="0" rtl="0" algn="l">
              <a:spcBef>
                <a:spcPts val="0"/>
              </a:spcBef>
              <a:spcAft>
                <a:spcPts val="0"/>
              </a:spcAft>
              <a:buNone/>
            </a:pPr>
            <a:r>
              <a:rPr lang="en-US">
                <a:solidFill>
                  <a:srgbClr val="3C4043"/>
                </a:solidFill>
                <a:highlight>
                  <a:srgbClr val="FFFFFF"/>
                </a:highlight>
                <a:latin typeface="Arial"/>
                <a:ea typeface="Arial"/>
                <a:cs typeface="Arial"/>
                <a:sym typeface="Arial"/>
              </a:rPr>
              <a:t>Babies who were exposed to nicotine in utero tend to grow up to have poor long term academic performance and behavioral problems such as ADHD, aggressive behaviors, and future substance abuse.</a:t>
            </a:r>
            <a:r>
              <a:rPr i="0" lang="en-US">
                <a:solidFill>
                  <a:schemeClr val="dk1"/>
                </a:solidFill>
                <a:latin typeface="Arial"/>
                <a:ea typeface="Arial"/>
                <a:cs typeface="Arial"/>
                <a:sym typeface="Arial"/>
              </a:rPr>
              <a:t>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a:p>
            <a:pPr indent="0" lvl="0" marL="0" rtl="0" algn="l">
              <a:spcBef>
                <a:spcPts val="360"/>
              </a:spcBef>
              <a:spcAft>
                <a:spcPts val="0"/>
              </a:spcAft>
              <a:buNone/>
            </a:pPr>
            <a:r>
              <a:rPr b="1" i="0" lang="en-US">
                <a:solidFill>
                  <a:schemeClr val="dk1"/>
                </a:solidFill>
                <a:latin typeface="Arial"/>
                <a:ea typeface="Arial"/>
                <a:cs typeface="Arial"/>
                <a:sym typeface="Arial"/>
              </a:rPr>
              <a:t>In babies exposed to nicotine it is associated with poor long term academic performance and significant behavioral disruptions are also common, including ADHD, aggressive behaviors, and future substance abuse.</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Sources</a:t>
            </a:r>
            <a:r>
              <a:rPr lang="en-US">
                <a:latin typeface="Arial"/>
                <a:ea typeface="Arial"/>
                <a:cs typeface="Arial"/>
                <a:sym typeface="Arial"/>
              </a:rPr>
              <a:t>: </a:t>
            </a:r>
            <a:r>
              <a:rPr lang="en-US" u="sng">
                <a:solidFill>
                  <a:schemeClr val="hlink"/>
                </a:solidFill>
                <a:latin typeface="Arial"/>
                <a:ea typeface="Arial"/>
                <a:cs typeface="Arial"/>
                <a:sym typeface="Arial"/>
                <a:hlinkClick r:id="rId2"/>
              </a:rPr>
              <a:t>https://www.cdc.gov/tobacco/data_statistics/sgr/e-cigarettes/index.htm</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i="0" lang="en-US">
                <a:solidFill>
                  <a:schemeClr val="dk1"/>
                </a:solidFill>
                <a:latin typeface="Arial"/>
                <a:ea typeface="Arial"/>
                <a:cs typeface="Arial"/>
                <a:sym typeface="Arial"/>
              </a:rPr>
              <a:t>Holbrook, B. D. (2016). The effects of nicotine on human fetal development. </a:t>
            </a:r>
            <a:r>
              <a:rPr i="1" lang="en-US">
                <a:solidFill>
                  <a:schemeClr val="dk1"/>
                </a:solidFill>
                <a:latin typeface="Arial"/>
                <a:ea typeface="Arial"/>
                <a:cs typeface="Arial"/>
                <a:sym typeface="Arial"/>
              </a:rPr>
              <a:t>Birth Defects Research Part C: Embryo Today: Reviews</a:t>
            </a:r>
            <a:r>
              <a:rPr i="0" lang="en-US">
                <a:solidFill>
                  <a:schemeClr val="dk1"/>
                </a:solidFill>
                <a:latin typeface="Arial"/>
                <a:ea typeface="Arial"/>
                <a:cs typeface="Arial"/>
                <a:sym typeface="Arial"/>
              </a:rPr>
              <a:t>, </a:t>
            </a:r>
            <a:r>
              <a:rPr i="1" lang="en-US">
                <a:solidFill>
                  <a:schemeClr val="dk1"/>
                </a:solidFill>
                <a:latin typeface="Arial"/>
                <a:ea typeface="Arial"/>
                <a:cs typeface="Arial"/>
                <a:sym typeface="Arial"/>
              </a:rPr>
              <a:t>108</a:t>
            </a:r>
            <a:r>
              <a:rPr i="0" lang="en-US">
                <a:solidFill>
                  <a:schemeClr val="dk1"/>
                </a:solidFill>
                <a:latin typeface="Arial"/>
                <a:ea typeface="Arial"/>
                <a:cs typeface="Arial"/>
                <a:sym typeface="Arial"/>
              </a:rPr>
              <a:t>(2), 181-192.</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i="0" lang="en-US">
                <a:solidFill>
                  <a:schemeClr val="dk1"/>
                </a:solidFill>
                <a:latin typeface="Arial"/>
                <a:ea typeface="Arial"/>
                <a:cs typeface="Arial"/>
                <a:sym typeface="Arial"/>
              </a:rPr>
              <a:t>For more information about nicotine and pregnancy see </a:t>
            </a:r>
            <a:r>
              <a:rPr lang="en-US" u="sng">
                <a:solidFill>
                  <a:schemeClr val="hlink"/>
                </a:solidFill>
                <a:latin typeface="Arial"/>
                <a:ea typeface="Arial"/>
                <a:cs typeface="Arial"/>
                <a:sym typeface="Arial"/>
                <a:hlinkClick r:id="rId3"/>
              </a:rPr>
              <a:t>https://www.marchofdimes.org/pregnancy/smoking-during-pregnancy.aspx</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spcBef>
                <a:spcPts val="360"/>
              </a:spcBef>
              <a:spcAft>
                <a:spcPts val="0"/>
              </a:spcAft>
              <a:buClr>
                <a:schemeClr val="dk1"/>
              </a:buClr>
              <a:buSzPts val="12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04800" lvl="0" marL="457200" rtl="0" algn="l">
              <a:spcBef>
                <a:spcPts val="0"/>
              </a:spcBef>
              <a:spcAft>
                <a:spcPts val="0"/>
              </a:spcAft>
              <a:buClr>
                <a:schemeClr val="dk1"/>
              </a:buClr>
              <a:buSzPts val="1200"/>
              <a:buChar char="●"/>
            </a:pPr>
            <a:r>
              <a:rPr lang="en-US">
                <a:latin typeface="Arial"/>
                <a:ea typeface="Arial"/>
                <a:cs typeface="Arial"/>
                <a:sym typeface="Arial"/>
              </a:rPr>
              <a:t>Responsible decision-making - identifying problems, analyzing situations, evaluating, reflecting, ethical responsibility</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326" name="Google Shape;326;g5d14ca3640_2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5d14ca3640_2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5d14ca3640_2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latin typeface="Arial"/>
                <a:ea typeface="Arial"/>
                <a:cs typeface="Arial"/>
                <a:sym typeface="Arial"/>
              </a:rPr>
              <a:t>Ask</a:t>
            </a:r>
            <a:r>
              <a:rPr b="1" lang="en-US">
                <a:latin typeface="Arial"/>
                <a:ea typeface="Arial"/>
                <a:cs typeface="Arial"/>
                <a:sym typeface="Arial"/>
              </a:rPr>
              <a:t>:</a:t>
            </a:r>
            <a:r>
              <a:rPr lang="en-US">
                <a:latin typeface="Arial"/>
                <a:ea typeface="Arial"/>
                <a:cs typeface="Arial"/>
                <a:sym typeface="Arial"/>
              </a:rPr>
              <a:t> Why e-cigarette companies use such high amounts of nicotine? </a:t>
            </a:r>
            <a:endParaRPr>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Reveal:</a:t>
            </a:r>
            <a:r>
              <a:rPr lang="en-US">
                <a:latin typeface="Arial"/>
                <a:ea typeface="Arial"/>
                <a:cs typeface="Arial"/>
                <a:sym typeface="Arial"/>
              </a:rPr>
              <a:t>. The higher the dose, the faster the nicotine gets to the brain, and the faster addiction occurs</a:t>
            </a:r>
            <a:endParaRPr b="1">
              <a:latin typeface="Arial"/>
              <a:ea typeface="Arial"/>
              <a:cs typeface="Arial"/>
              <a:sym typeface="Arial"/>
            </a:endParaRPr>
          </a:p>
          <a:p>
            <a:pPr indent="0" lvl="0" marL="0" rtl="0" algn="l">
              <a:spcBef>
                <a:spcPts val="0"/>
              </a:spcBef>
              <a:spcAft>
                <a:spcPts val="0"/>
              </a:spcAft>
              <a:buNone/>
            </a:pPr>
            <a:r>
              <a:rPr b="1" lang="en-US">
                <a:latin typeface="Arial"/>
                <a:ea typeface="Arial"/>
                <a:cs typeface="Arial"/>
                <a:sym typeface="Arial"/>
              </a:rPr>
              <a:t>Explain</a:t>
            </a:r>
            <a:r>
              <a:rPr lang="en-US">
                <a:latin typeface="Arial"/>
                <a:ea typeface="Arial"/>
                <a:cs typeface="Arial"/>
                <a:sym typeface="Arial"/>
              </a:rPr>
              <a:t>: </a:t>
            </a:r>
            <a:r>
              <a:rPr lang="en-US">
                <a:latin typeface="Arial"/>
                <a:ea typeface="Arial"/>
                <a:cs typeface="Arial"/>
                <a:sym typeface="Arial"/>
              </a:rPr>
              <a:t>nicotine can be measured using two different units:</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lang="en-US">
                <a:latin typeface="Arial"/>
                <a:ea typeface="Arial"/>
                <a:cs typeface="Arial"/>
                <a:sym typeface="Arial"/>
              </a:rPr>
              <a:t>Nicotine by weight (%)   OR </a:t>
            </a:r>
            <a:endParaRPr>
              <a:latin typeface="Arial"/>
              <a:ea typeface="Arial"/>
              <a:cs typeface="Arial"/>
              <a:sym typeface="Arial"/>
            </a:endParaRPr>
          </a:p>
          <a:p>
            <a:pPr indent="-228600" lvl="0" marL="228600" rtl="0" algn="l">
              <a:spcBef>
                <a:spcPts val="360"/>
              </a:spcBef>
              <a:spcAft>
                <a:spcPts val="0"/>
              </a:spcAft>
              <a:buClr>
                <a:schemeClr val="dk1"/>
              </a:buClr>
              <a:buSzPts val="1200"/>
              <a:buAutoNum type="arabicPeriod"/>
            </a:pPr>
            <a:r>
              <a:rPr lang="en-US">
                <a:latin typeface="Arial"/>
                <a:ea typeface="Arial"/>
                <a:cs typeface="Arial"/>
                <a:sym typeface="Arial"/>
              </a:rPr>
              <a:t>Concentration (mg/ml) (most commonly used)</a:t>
            </a: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 few years ago, most e-cigarette brands contain between </a:t>
            </a:r>
            <a:r>
              <a:rPr lang="en-US">
                <a:latin typeface="Arial"/>
                <a:ea typeface="Arial"/>
                <a:cs typeface="Arial"/>
                <a:sym typeface="Arial"/>
              </a:rPr>
              <a:t>3mg/ml and </a:t>
            </a:r>
            <a:r>
              <a:rPr lang="en-US">
                <a:latin typeface="Arial"/>
                <a:ea typeface="Arial"/>
                <a:cs typeface="Arial"/>
                <a:sym typeface="Arial"/>
              </a:rPr>
              <a:t>30 mg</a:t>
            </a:r>
            <a:r>
              <a:rPr lang="en-US">
                <a:latin typeface="Arial"/>
                <a:ea typeface="Arial"/>
                <a:cs typeface="Arial"/>
                <a:sym typeface="Arial"/>
              </a:rPr>
              <a:t>/ml </a:t>
            </a:r>
            <a:r>
              <a:rPr lang="en-US">
                <a:latin typeface="Arial"/>
                <a:ea typeface="Arial"/>
                <a:cs typeface="Arial"/>
                <a:sym typeface="Arial"/>
              </a:rPr>
              <a:t>which is equivalent to 0.25 -2.5% nicotine by weight</a:t>
            </a:r>
            <a:r>
              <a:rPr lang="en-US">
                <a:latin typeface="Arial"/>
                <a:ea typeface="Arial"/>
                <a:cs typeface="Arial"/>
                <a:sym typeface="Arial"/>
              </a:rPr>
              <a:t>. The 30 mg/ml was intended for heavy smokers.  </a:t>
            </a:r>
            <a:endParaRPr u="sng">
              <a:latin typeface="Arial"/>
              <a:ea typeface="Arial"/>
              <a:cs typeface="Arial"/>
              <a:sym typeface="Arial"/>
            </a:endParaRPr>
          </a:p>
          <a:p>
            <a:pPr indent="0" lvl="0" marL="0" rtl="0" algn="l">
              <a:spcBef>
                <a:spcPts val="360"/>
              </a:spcBef>
              <a:spcAft>
                <a:spcPts val="0"/>
              </a:spcAft>
              <a:buNone/>
            </a:pPr>
            <a:r>
              <a:rPr lang="en-US" u="sng">
                <a:latin typeface="Arial"/>
                <a:ea typeface="Arial"/>
                <a:cs typeface="Arial"/>
                <a:sym typeface="Arial"/>
              </a:rPr>
              <a:t>Today, the most popular brand is JUUL contains 59 mg/ml (or 5% by weight) of nicotine,</a:t>
            </a:r>
            <a:r>
              <a:rPr lang="en-US" u="none">
                <a:latin typeface="Arial"/>
                <a:ea typeface="Arial"/>
                <a:cs typeface="Arial"/>
                <a:sym typeface="Arial"/>
              </a:rPr>
              <a:t> (VERY HIGH nicotine content).</a:t>
            </a:r>
            <a:endParaRPr u="none">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Note that 60 milligrams (mg) of nicotine can be deadly. </a:t>
            </a:r>
            <a:r>
              <a:rPr b="1" lang="en-US">
                <a:latin typeface="Arial"/>
                <a:ea typeface="Arial"/>
                <a:cs typeface="Arial"/>
                <a:sym typeface="Arial"/>
              </a:rPr>
              <a:t> ONE teaspoon</a:t>
            </a:r>
            <a:r>
              <a:rPr lang="en-US">
                <a:latin typeface="Arial"/>
                <a:ea typeface="Arial"/>
                <a:cs typeface="Arial"/>
                <a:sym typeface="Arial"/>
              </a:rPr>
              <a:t> of nicotine can be fatal to toddlers. </a:t>
            </a:r>
            <a:br>
              <a:rPr lang="en-US">
                <a:latin typeface="Arial"/>
                <a:ea typeface="Arial"/>
                <a:cs typeface="Arial"/>
                <a:sym typeface="Arial"/>
              </a:rPr>
            </a:br>
            <a:endParaRPr>
              <a:latin typeface="Arial"/>
              <a:ea typeface="Arial"/>
              <a:cs typeface="Arial"/>
              <a:sym typeface="Arial"/>
            </a:endParaRPr>
          </a:p>
          <a:p>
            <a:pPr indent="0" lvl="0" marL="0" rtl="0" algn="l">
              <a:spcBef>
                <a:spcPts val="360"/>
              </a:spcBef>
              <a:spcAft>
                <a:spcPts val="0"/>
              </a:spcAft>
              <a:buNone/>
            </a:pPr>
            <a:r>
              <a:rPr lang="en-US">
                <a:latin typeface="Arial"/>
                <a:ea typeface="Arial"/>
                <a:cs typeface="Arial"/>
                <a:sym typeface="Arial"/>
              </a:rPr>
              <a:t>Additionally, 20mg/ml is the non-prescription maximum in </a:t>
            </a:r>
            <a:r>
              <a:rPr lang="en-US">
                <a:latin typeface="Arial"/>
                <a:ea typeface="Arial"/>
                <a:cs typeface="Arial"/>
                <a:sym typeface="Arial"/>
              </a:rPr>
              <a:t>Europe</a:t>
            </a:r>
            <a:r>
              <a:rPr lang="en-US">
                <a:latin typeface="Arial"/>
                <a:ea typeface="Arial"/>
                <a:cs typeface="Arial"/>
                <a:sym typeface="Arial"/>
              </a:rPr>
              <a:t> (indicated by the blue horizontal line on the graph)</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i="1" lang="en-US">
                <a:solidFill>
                  <a:schemeClr val="dk1"/>
                </a:solidFill>
                <a:latin typeface="Arial"/>
                <a:ea typeface="Arial"/>
                <a:cs typeface="Arial"/>
                <a:sym typeface="Arial"/>
              </a:rPr>
              <a:t>Mixtures can be described in several ways. Mass per mass,  mass per volume and volume per volume. Volumes of materials vary with temperature, so the mass per volume measure should be treated with caution. Supposing that a given volume of water weighs a particular mass, its at best an approximate. Mass is in general invariant.  MG is milligram mass. Ml is milliliter volume</a:t>
            </a:r>
            <a:r>
              <a:rPr i="0" lang="en-US">
                <a:solidFill>
                  <a:schemeClr val="dk1"/>
                </a:solidFill>
                <a:latin typeface="Arial"/>
                <a:ea typeface="Arial"/>
                <a:cs typeface="Arial"/>
                <a:sym typeface="Arial"/>
              </a:rPr>
              <a:t>.</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i="0" lang="en-US">
                <a:solidFill>
                  <a:schemeClr val="dk1"/>
                </a:solidFill>
                <a:latin typeface="Arial"/>
                <a:ea typeface="Arial"/>
                <a:cs typeface="Arial"/>
                <a:sym typeface="Arial"/>
              </a:rPr>
              <a:t>That is an abbreviation for milligrams per milliliter: Milliliter is a measure of volume which equals one thousandth of a liter.Milligram is a measure of mass equal to one thousandth of a gram.</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t/>
            </a:r>
            <a:endParaRPr i="0">
              <a:solidFill>
                <a:schemeClr val="dk1"/>
              </a:solidFill>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Molecule image from IStock - Kelder owner.</a:t>
            </a:r>
            <a:r>
              <a:rPr i="0" lang="en-US">
                <a:solidFill>
                  <a:schemeClr val="dk1"/>
                </a:solidFill>
                <a:latin typeface="Arial"/>
                <a:ea typeface="Arial"/>
                <a:cs typeface="Arial"/>
                <a:sym typeface="Arial"/>
              </a:rPr>
              <a:t>	</a:t>
            </a:r>
            <a:endParaRPr>
              <a:latin typeface="Arial"/>
              <a:ea typeface="Arial"/>
              <a:cs typeface="Arial"/>
              <a:sym typeface="Arial"/>
            </a:endParaRPr>
          </a:p>
        </p:txBody>
      </p:sp>
      <p:sp>
        <p:nvSpPr>
          <p:cNvPr id="333" name="Google Shape;333;g5d14ca3640_2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3.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13.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16.png"/><Relationship Id="rId6"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15.png"/><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 Id="rId3" Type="http://schemas.openxmlformats.org/officeDocument/2006/relationships/image" Target="../media/image21.png"/><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 Id="rId3" Type="http://schemas.openxmlformats.org/officeDocument/2006/relationships/image" Target="../media/image24.png"/><Relationship Id="rId4" Type="http://schemas.openxmlformats.org/officeDocument/2006/relationships/image" Target="../media/image42.png"/><Relationship Id="rId5" Type="http://schemas.openxmlformats.org/officeDocument/2006/relationships/image" Target="../media/image22.png"/><Relationship Id="rId6"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4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14" name="Google Shape;1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sp>
        <p:nvSpPr>
          <p:cNvPr id="15" name="Google Shape;15;p2"/>
          <p:cNvSpPr txBox="1"/>
          <p:nvPr>
            <p:ph type="ctrTitle"/>
          </p:nvPr>
        </p:nvSpPr>
        <p:spPr>
          <a:xfrm>
            <a:off x="199292" y="1436794"/>
            <a:ext cx="4958862" cy="3567211"/>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2"/>
          <p:cNvSpPr txBox="1"/>
          <p:nvPr>
            <p:ph idx="1" type="subTitle"/>
          </p:nvPr>
        </p:nvSpPr>
        <p:spPr>
          <a:xfrm>
            <a:off x="1389185" y="5836912"/>
            <a:ext cx="6858000" cy="427892"/>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algn="ctr">
              <a:lnSpc>
                <a:spcPct val="90000"/>
              </a:lnSpc>
              <a:spcBef>
                <a:spcPts val="500"/>
              </a:spcBef>
              <a:spcAft>
                <a:spcPts val="0"/>
              </a:spcAft>
              <a:buClr>
                <a:schemeClr val="dk1"/>
              </a:buClr>
              <a:buSzPts val="2000"/>
              <a:buFont typeface="Arial"/>
              <a:buNone/>
              <a:defRPr sz="2000"/>
            </a:lvl2pPr>
            <a:lvl3pPr lvl="2" algn="ctr">
              <a:lnSpc>
                <a:spcPct val="90000"/>
              </a:lnSpc>
              <a:spcBef>
                <a:spcPts val="500"/>
              </a:spcBef>
              <a:spcAft>
                <a:spcPts val="0"/>
              </a:spcAft>
              <a:buClr>
                <a:srgbClr val="065DA3"/>
              </a:buClr>
              <a:buSzPts val="1800"/>
              <a:buFont typeface="Arial"/>
              <a:buNone/>
              <a:defRPr sz="1800"/>
            </a:lvl3pPr>
            <a:lvl4pPr lvl="3" algn="ctr">
              <a:lnSpc>
                <a:spcPct val="90000"/>
              </a:lnSpc>
              <a:spcBef>
                <a:spcPts val="500"/>
              </a:spcBef>
              <a:spcAft>
                <a:spcPts val="0"/>
              </a:spcAft>
              <a:buClr>
                <a:schemeClr val="dk1"/>
              </a:buClr>
              <a:buSzPts val="1600"/>
              <a:buFont typeface="Arial"/>
              <a:buNone/>
              <a:defRPr sz="1600"/>
            </a:lvl4pPr>
            <a:lvl5pPr lvl="4" algn="ctr">
              <a:lnSpc>
                <a:spcPct val="90000"/>
              </a:lnSpc>
              <a:spcBef>
                <a:spcPts val="500"/>
              </a:spcBef>
              <a:spcAft>
                <a:spcPts val="0"/>
              </a:spcAft>
              <a:buClr>
                <a:srgbClr val="065DA3"/>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155" cy="252297"/>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u="none" cap="none" strike="noStrike">
                <a:solidFill>
                  <a:schemeClr val="lt1"/>
                </a:solidFill>
                <a:latin typeface="Montserrat"/>
                <a:ea typeface="Montserrat"/>
                <a:cs typeface="Montserrat"/>
                <a:sym typeface="Montserrat"/>
              </a:rPr>
              <a:t>PRESENTED BY</a:t>
            </a:r>
            <a:endParaRPr/>
          </a:p>
        </p:txBody>
      </p:sp>
      <p:sp>
        <p:nvSpPr>
          <p:cNvPr id="20" name="Google Shape;20;p2"/>
          <p:cNvSpPr txBox="1"/>
          <p:nvPr>
            <p:ph idx="2" type="body"/>
          </p:nvPr>
        </p:nvSpPr>
        <p:spPr>
          <a:xfrm>
            <a:off x="3106616" y="256100"/>
            <a:ext cx="5860442" cy="604838"/>
          </a:xfrm>
          <a:prstGeom prst="rect">
            <a:avLst/>
          </a:prstGeom>
          <a:noFill/>
          <a:ln>
            <a:noFill/>
          </a:ln>
        </p:spPr>
        <p:txBody>
          <a:bodyPr anchorCtr="0" anchor="ctr" bIns="45700" lIns="91425" spcFirstLastPara="1" rIns="91425" wrap="square" tIns="45700">
            <a:noAutofit/>
          </a:bodyPr>
          <a:lstStyle>
            <a:lvl1pPr indent="-406400" lvl="0" marL="45720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2" name="Google Shape;22;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pic>
        <p:nvPicPr>
          <p:cNvPr id="23" name="Google Shape;23;p2"/>
          <p:cNvPicPr preferRelativeResize="0"/>
          <p:nvPr/>
        </p:nvPicPr>
        <p:blipFill rotWithShape="1">
          <a:blip r:embed="rId2">
            <a:alphaModFix/>
          </a:blip>
          <a:srcRect b="113" l="-24331" r="37975" t="-113"/>
          <a:stretch/>
        </p:blipFill>
        <p:spPr>
          <a:xfrm>
            <a:off x="1946031" y="956311"/>
            <a:ext cx="7197970" cy="4417605"/>
          </a:xfrm>
          <a:prstGeom prst="rect">
            <a:avLst/>
          </a:prstGeom>
          <a:noFill/>
          <a:ln>
            <a:noFill/>
          </a:ln>
        </p:spPr>
      </p:pic>
      <p:pic>
        <p:nvPicPr>
          <p:cNvPr id="24" name="Google Shape;24;p2"/>
          <p:cNvPicPr preferRelativeResize="0"/>
          <p:nvPr/>
        </p:nvPicPr>
        <p:blipFill rotWithShape="1">
          <a:blip r:embed="rId3">
            <a:alphaModFix/>
          </a:blip>
          <a:srcRect b="0" l="0" r="36505" t="0"/>
          <a:stretch/>
        </p:blipFill>
        <p:spPr>
          <a:xfrm>
            <a:off x="0" y="1154609"/>
            <a:ext cx="6060831" cy="4224355"/>
          </a:xfrm>
          <a:prstGeom prst="rect">
            <a:avLst/>
          </a:prstGeom>
          <a:noFill/>
          <a:ln>
            <a:noFill/>
          </a:ln>
        </p:spPr>
      </p:pic>
      <p:pic>
        <p:nvPicPr>
          <p:cNvPr id="25" name="Google Shape;25;p2"/>
          <p:cNvPicPr preferRelativeResize="0"/>
          <p:nvPr/>
        </p:nvPicPr>
        <p:blipFill rotWithShape="1">
          <a:blip r:embed="rId4">
            <a:alphaModFix/>
          </a:blip>
          <a:srcRect b="0" l="0" r="0" t="0"/>
          <a:stretch/>
        </p:blipFill>
        <p:spPr>
          <a:xfrm>
            <a:off x="-633046" y="1"/>
            <a:ext cx="9777046" cy="1154608"/>
          </a:xfrm>
          <a:prstGeom prst="rect">
            <a:avLst/>
          </a:prstGeom>
          <a:noFill/>
          <a:ln>
            <a:noFill/>
          </a:ln>
          <a:effectLst>
            <a:outerShdw blurRad="50800" rotWithShape="0" algn="t" dir="5400000" dist="76200">
              <a:srgbClr val="000000">
                <a:alpha val="40000"/>
              </a:srgbClr>
            </a:outerShdw>
          </a:effectLst>
        </p:spPr>
      </p:pic>
      <p:pic>
        <p:nvPicPr>
          <p:cNvPr id="26" name="Google Shape;26;p2"/>
          <p:cNvPicPr preferRelativeResize="0"/>
          <p:nvPr/>
        </p:nvPicPr>
        <p:blipFill rotWithShape="1">
          <a:blip r:embed="rId4">
            <a:alphaModFix/>
          </a:blip>
          <a:srcRect b="0" l="0" r="0" t="0"/>
          <a:stretch/>
        </p:blipFill>
        <p:spPr>
          <a:xfrm rot="10800000">
            <a:off x="0" y="5122499"/>
            <a:ext cx="4199794" cy="426561"/>
          </a:xfrm>
          <a:prstGeom prst="rect">
            <a:avLst/>
          </a:prstGeom>
          <a:noFill/>
          <a:ln>
            <a:noFill/>
          </a:ln>
          <a:effectLst>
            <a:outerShdw blurRad="50800" rotWithShape="0" algn="t" dir="5400000" dist="76200">
              <a:srgbClr val="000000">
                <a:alpha val="40000"/>
              </a:srgbClr>
            </a:outerShdw>
          </a:effectLst>
        </p:spPr>
      </p:pic>
      <p:pic>
        <p:nvPicPr>
          <p:cNvPr id="27" name="Google Shape;27;p2"/>
          <p:cNvPicPr preferRelativeResize="0"/>
          <p:nvPr/>
        </p:nvPicPr>
        <p:blipFill rotWithShape="1">
          <a:blip r:embed="rId5">
            <a:alphaModFix/>
          </a:blip>
          <a:srcRect b="0" l="0" r="0" t="0"/>
          <a:stretch/>
        </p:blipFill>
        <p:spPr>
          <a:xfrm>
            <a:off x="350505" y="121547"/>
            <a:ext cx="1772561" cy="940288"/>
          </a:xfrm>
          <a:prstGeom prst="rect">
            <a:avLst/>
          </a:prstGeom>
          <a:noFill/>
          <a:ln>
            <a:noFill/>
          </a:ln>
        </p:spPr>
      </p:pic>
      <p:pic>
        <p:nvPicPr>
          <p:cNvPr id="28" name="Google Shape;28;p2"/>
          <p:cNvPicPr preferRelativeResize="0"/>
          <p:nvPr/>
        </p:nvPicPr>
        <p:blipFill rotWithShape="1">
          <a:blip r:embed="rId6">
            <a:alphaModFix/>
          </a:blip>
          <a:srcRect b="0" l="0" r="0" t="0"/>
          <a:stretch/>
        </p:blipFill>
        <p:spPr>
          <a:xfrm>
            <a:off x="0" y="6451600"/>
            <a:ext cx="9144000" cy="406400"/>
          </a:xfrm>
          <a:prstGeom prst="rect">
            <a:avLst/>
          </a:prstGeom>
          <a:noFill/>
          <a:ln>
            <a:noFill/>
          </a:ln>
        </p:spPr>
      </p:pic>
      <p:sp>
        <p:nvSpPr>
          <p:cNvPr id="29" name="Google Shape;29;p2"/>
          <p:cNvSpPr txBox="1"/>
          <p:nvPr>
            <p:ph idx="3" type="title"/>
          </p:nvPr>
        </p:nvSpPr>
        <p:spPr>
          <a:xfrm>
            <a:off x="297475" y="1395300"/>
            <a:ext cx="3870000" cy="34356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
        <p:nvSpPr>
          <p:cNvPr id="30" name="Google Shape;30;p2"/>
          <p:cNvSpPr txBox="1"/>
          <p:nvPr>
            <p:ph idx="4" type="title"/>
          </p:nvPr>
        </p:nvSpPr>
        <p:spPr>
          <a:xfrm>
            <a:off x="2851125" y="147575"/>
            <a:ext cx="6116100" cy="837900"/>
          </a:xfrm>
          <a:prstGeom prst="rect">
            <a:avLst/>
          </a:prstGeom>
        </p:spPr>
        <p:txBody>
          <a:bodyPr anchorCtr="0" anchor="ctr" bIns="45700" lIns="91425" spcFirstLastPara="1" rIns="91425" wrap="square" tIns="45700">
            <a:noAutofit/>
          </a:bodyPr>
          <a:lstStyle>
            <a:lvl1pPr lvl="0" algn="r">
              <a:spcBef>
                <a:spcPts val="0"/>
              </a:spcBef>
              <a:spcAft>
                <a:spcPts val="0"/>
              </a:spcAft>
              <a:buNone/>
              <a:defRPr sz="3500">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109" name="Shape 109"/>
        <p:cNvGrpSpPr/>
        <p:nvPr/>
      </p:nvGrpSpPr>
      <p:grpSpPr>
        <a:xfrm>
          <a:off x="0" y="0"/>
          <a:ext cx="0" cy="0"/>
          <a:chOff x="0" y="0"/>
          <a:chExt cx="0" cy="0"/>
        </a:xfrm>
      </p:grpSpPr>
      <p:pic>
        <p:nvPicPr>
          <p:cNvPr id="110" name="Google Shape;110;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1" name="Google Shape;111;p1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2" name="Google Shape;112;p12"/>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3" name="Google Shape;113;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4" name="Google Shape;114;p1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15" name="Google Shape;115;p12"/>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16" name="Google Shape;116;p12"/>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17" name="Shape 117"/>
        <p:cNvGrpSpPr/>
        <p:nvPr/>
      </p:nvGrpSpPr>
      <p:grpSpPr>
        <a:xfrm>
          <a:off x="0" y="0"/>
          <a:ext cx="0" cy="0"/>
          <a:chOff x="0" y="0"/>
          <a:chExt cx="0" cy="0"/>
        </a:xfrm>
      </p:grpSpPr>
      <p:pic>
        <p:nvPicPr>
          <p:cNvPr id="118" name="Google Shape;118;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19" name="Google Shape;119;p13"/>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0" name="Google Shape;120;p13"/>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1" name="Google Shape;121;p13"/>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22" name="Google Shape;122;p13"/>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123" name="Shape 123"/>
        <p:cNvGrpSpPr/>
        <p:nvPr/>
      </p:nvGrpSpPr>
      <p:grpSpPr>
        <a:xfrm>
          <a:off x="0" y="0"/>
          <a:ext cx="0" cy="0"/>
          <a:chOff x="0" y="0"/>
          <a:chExt cx="0" cy="0"/>
        </a:xfrm>
      </p:grpSpPr>
      <p:sp>
        <p:nvSpPr>
          <p:cNvPr id="124" name="Google Shape;124;p14"/>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25" name="Google Shape;125;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126" name="Google Shape;126;p14"/>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27" name="Google Shape;127;p14"/>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128" name="Google Shape;128;p1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129" name="Shape 129"/>
        <p:cNvGrpSpPr/>
        <p:nvPr/>
      </p:nvGrpSpPr>
      <p:grpSpPr>
        <a:xfrm>
          <a:off x="0" y="0"/>
          <a:ext cx="0" cy="0"/>
          <a:chOff x="0" y="0"/>
          <a:chExt cx="0" cy="0"/>
        </a:xfrm>
      </p:grpSpPr>
      <p:sp>
        <p:nvSpPr>
          <p:cNvPr id="130" name="Google Shape;130;p15"/>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1" name="Google Shape;131;p15"/>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132" name="Shape 132"/>
        <p:cNvGrpSpPr/>
        <p:nvPr/>
      </p:nvGrpSpPr>
      <p:grpSpPr>
        <a:xfrm>
          <a:off x="0" y="0"/>
          <a:ext cx="0" cy="0"/>
          <a:chOff x="0" y="0"/>
          <a:chExt cx="0" cy="0"/>
        </a:xfrm>
      </p:grpSpPr>
      <p:pic>
        <p:nvPicPr>
          <p:cNvPr id="133" name="Google Shape;133;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134" name="Google Shape;134;p16"/>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6"/>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6" name="Google Shape;136;p16"/>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7" name="Google Shape;137;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38" name="Google Shape;138;p16"/>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139" name="Google Shape;139;p16"/>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40" name="Google Shape;140;p16"/>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141" name="Shape 141"/>
        <p:cNvGrpSpPr/>
        <p:nvPr/>
      </p:nvGrpSpPr>
      <p:grpSpPr>
        <a:xfrm>
          <a:off x="0" y="0"/>
          <a:ext cx="0" cy="0"/>
          <a:chOff x="0" y="0"/>
          <a:chExt cx="0" cy="0"/>
        </a:xfrm>
      </p:grpSpPr>
      <p:pic>
        <p:nvPicPr>
          <p:cNvPr id="142" name="Google Shape;142;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43" name="Google Shape;143;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44" name="Google Shape;144;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45" name="Google Shape;145;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146" name="Google Shape;146;p17"/>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17"/>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48" name="Google Shape;148;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49" name="Google Shape;149;p17"/>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150" name="Google Shape;150;p17"/>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151" name="Google Shape;151;p17"/>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152" name="Google Shape;152;p17"/>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153" name="Google Shape;153;p17"/>
          <p:cNvPicPr preferRelativeResize="0"/>
          <p:nvPr/>
        </p:nvPicPr>
        <p:blipFill rotWithShape="1">
          <a:blip r:embed="rId5">
            <a:alphaModFix/>
          </a:blip>
          <a:srcRect b="0" l="0" r="0" t="0"/>
          <a:stretch/>
        </p:blipFill>
        <p:spPr>
          <a:xfrm>
            <a:off x="-1" y="5138214"/>
            <a:ext cx="9144001" cy="1719786"/>
          </a:xfrm>
          <a:prstGeom prst="rect">
            <a:avLst/>
          </a:prstGeom>
          <a:noFill/>
          <a:ln>
            <a:noFill/>
          </a:ln>
        </p:spPr>
      </p:pic>
      <p:pic>
        <p:nvPicPr>
          <p:cNvPr id="154" name="Google Shape;154;p17"/>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1">
  <p:cSld name="OBJECT_1">
    <p:spTree>
      <p:nvGrpSpPr>
        <p:cNvPr id="155" name="Shape 155"/>
        <p:cNvGrpSpPr/>
        <p:nvPr/>
      </p:nvGrpSpPr>
      <p:grpSpPr>
        <a:xfrm>
          <a:off x="0" y="0"/>
          <a:ext cx="0" cy="0"/>
          <a:chOff x="0" y="0"/>
          <a:chExt cx="0" cy="0"/>
        </a:xfrm>
      </p:grpSpPr>
      <p:pic>
        <p:nvPicPr>
          <p:cNvPr id="156" name="Google Shape;156;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57" name="Google Shape;157;p18"/>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1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59" name="Google Shape;159;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60" name="Google Shape;160;p18"/>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61" name="Google Shape;161;p18"/>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162" name="Google Shape;162;p1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163" name="Google Shape;163;p18"/>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167" name="Shape 167"/>
        <p:cNvGrpSpPr/>
        <p:nvPr/>
      </p:nvGrpSpPr>
      <p:grpSpPr>
        <a:xfrm>
          <a:off x="0" y="0"/>
          <a:ext cx="0" cy="0"/>
          <a:chOff x="0" y="0"/>
          <a:chExt cx="0" cy="0"/>
        </a:xfrm>
      </p:grpSpPr>
      <p:pic>
        <p:nvPicPr>
          <p:cNvPr id="168" name="Google Shape;168;p20"/>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169" name="Google Shape;169;p20"/>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p20"/>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71" name="Google Shape;171;p20"/>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72" name="Google Shape;172;p20"/>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173" name="Google Shape;173;p20"/>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74" name="Google Shape;174;p20"/>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175" name="Google Shape;175;p20"/>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76" name="Shape 176"/>
        <p:cNvGrpSpPr/>
        <p:nvPr/>
      </p:nvGrpSpPr>
      <p:grpSpPr>
        <a:xfrm>
          <a:off x="0" y="0"/>
          <a:ext cx="0" cy="0"/>
          <a:chOff x="0" y="0"/>
          <a:chExt cx="0" cy="0"/>
        </a:xfrm>
      </p:grpSpPr>
      <p:pic>
        <p:nvPicPr>
          <p:cNvPr id="177" name="Google Shape;177;p21"/>
          <p:cNvPicPr preferRelativeResize="0"/>
          <p:nvPr/>
        </p:nvPicPr>
        <p:blipFill/>
        <p:spPr>
          <a:xfrm>
            <a:off x="1946031" y="956311"/>
            <a:ext cx="7197900" cy="4417500"/>
          </a:xfrm>
          <a:prstGeom prst="rect">
            <a:avLst/>
          </a:prstGeom>
          <a:solidFill>
            <a:srgbClr val="FFFFFF"/>
          </a:solidFill>
          <a:ln>
            <a:noFill/>
          </a:ln>
        </p:spPr>
      </p:pic>
      <p:pic>
        <p:nvPicPr>
          <p:cNvPr id="178" name="Google Shape;178;p21"/>
          <p:cNvPicPr preferRelativeResize="0"/>
          <p:nvPr/>
        </p:nvPicPr>
        <p:blipFill rotWithShape="1">
          <a:blip r:embed="rId2">
            <a:alphaModFix/>
          </a:blip>
          <a:srcRect b="0" l="0" r="36507" t="0"/>
          <a:stretch/>
        </p:blipFill>
        <p:spPr>
          <a:xfrm>
            <a:off x="0" y="1154609"/>
            <a:ext cx="6060831" cy="4224356"/>
          </a:xfrm>
          <a:prstGeom prst="rect">
            <a:avLst/>
          </a:prstGeom>
          <a:noFill/>
          <a:ln>
            <a:noFill/>
          </a:ln>
        </p:spPr>
      </p:pic>
      <p:sp>
        <p:nvSpPr>
          <p:cNvPr id="179" name="Google Shape;179;p21"/>
          <p:cNvSpPr txBox="1"/>
          <p:nvPr>
            <p:ph type="ctrTitle"/>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chemeClr val="lt1"/>
              </a:buClr>
              <a:buSzPts val="5400"/>
              <a:buFont typeface="Arial Narrow"/>
              <a:buNone/>
              <a:defRPr b="1" i="0" sz="5400">
                <a:solidFill>
                  <a:schemeClr val="lt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21"/>
          <p:cNvSpPr txBox="1"/>
          <p:nvPr>
            <p:ph idx="1" type="subTitle"/>
          </p:nvPr>
        </p:nvSpPr>
        <p:spPr>
          <a:xfrm>
            <a:off x="1389185" y="5836912"/>
            <a:ext cx="6858000" cy="4278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rgbClr val="065DA3"/>
              </a:buClr>
              <a:buSzPts val="2400"/>
              <a:buFont typeface="Arial"/>
              <a:buNone/>
              <a:defRPr b="1" i="0" sz="2400">
                <a:latin typeface="Arial"/>
                <a:ea typeface="Arial"/>
                <a:cs typeface="Arial"/>
                <a:sym typeface="Arial"/>
              </a:defRPr>
            </a:lvl1pPr>
            <a:lvl2pPr lvl="1" rtl="0" algn="ctr">
              <a:lnSpc>
                <a:spcPct val="90000"/>
              </a:lnSpc>
              <a:spcBef>
                <a:spcPts val="500"/>
              </a:spcBef>
              <a:spcAft>
                <a:spcPts val="0"/>
              </a:spcAft>
              <a:buClr>
                <a:schemeClr val="dk1"/>
              </a:buClr>
              <a:buSzPts val="2000"/>
              <a:buFont typeface="Arial"/>
              <a:buNone/>
              <a:defRPr sz="2000"/>
            </a:lvl2pPr>
            <a:lvl3pPr lvl="2" rtl="0" algn="ctr">
              <a:lnSpc>
                <a:spcPct val="90000"/>
              </a:lnSpc>
              <a:spcBef>
                <a:spcPts val="500"/>
              </a:spcBef>
              <a:spcAft>
                <a:spcPts val="0"/>
              </a:spcAft>
              <a:buClr>
                <a:srgbClr val="065DA3"/>
              </a:buClr>
              <a:buSzPts val="1800"/>
              <a:buFont typeface="Arial"/>
              <a:buNone/>
              <a:defRPr sz="1800"/>
            </a:lvl3pPr>
            <a:lvl4pPr lvl="3" rtl="0" algn="ctr">
              <a:lnSpc>
                <a:spcPct val="90000"/>
              </a:lnSpc>
              <a:spcBef>
                <a:spcPts val="500"/>
              </a:spcBef>
              <a:spcAft>
                <a:spcPts val="0"/>
              </a:spcAft>
              <a:buClr>
                <a:schemeClr val="dk1"/>
              </a:buClr>
              <a:buSzPts val="1600"/>
              <a:buFont typeface="Arial"/>
              <a:buNone/>
              <a:defRPr sz="1600"/>
            </a:lvl4pPr>
            <a:lvl5pPr lvl="4" rtl="0" algn="ctr">
              <a:lnSpc>
                <a:spcPct val="90000"/>
              </a:lnSpc>
              <a:spcBef>
                <a:spcPts val="500"/>
              </a:spcBef>
              <a:spcAft>
                <a:spcPts val="0"/>
              </a:spcAft>
              <a:buClr>
                <a:srgbClr val="065DA3"/>
              </a:buClr>
              <a:buSzPts val="1600"/>
              <a:buFont typeface="Arial"/>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181" name="Google Shape;181;p21"/>
          <p:cNvPicPr preferRelativeResize="0"/>
          <p:nvPr/>
        </p:nvPicPr>
        <p:blipFill rotWithShape="1">
          <a:blip r:embed="rId3">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2" name="Google Shape;182;p21"/>
          <p:cNvPicPr preferRelativeResize="0"/>
          <p:nvPr/>
        </p:nvPicPr>
        <p:blipFill rotWithShape="1">
          <a:blip r:embed="rId3">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83" name="Google Shape;183;p2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lt1"/>
              </a:buClr>
              <a:buSzPts val="1360"/>
              <a:buFont typeface="Arial"/>
              <a:buNone/>
            </a:pPr>
            <a:r>
              <a:rPr b="0" i="0" lang="en-US" sz="1360" cap="none">
                <a:solidFill>
                  <a:schemeClr val="lt1"/>
                </a:solidFill>
                <a:latin typeface="Montserrat"/>
                <a:ea typeface="Montserrat"/>
                <a:cs typeface="Montserrat"/>
                <a:sym typeface="Montserrat"/>
              </a:rPr>
              <a:t>PRESENTED BY</a:t>
            </a:r>
            <a:endParaRPr/>
          </a:p>
        </p:txBody>
      </p:sp>
      <p:sp>
        <p:nvSpPr>
          <p:cNvPr id="184" name="Google Shape;184;p21"/>
          <p:cNvSpPr txBox="1"/>
          <p:nvPr>
            <p:ph idx="2" type="body"/>
          </p:nvPr>
        </p:nvSpPr>
        <p:spPr>
          <a:xfrm>
            <a:off x="3106616" y="256100"/>
            <a:ext cx="5860500" cy="604800"/>
          </a:xfrm>
          <a:prstGeom prst="rect">
            <a:avLst/>
          </a:prstGeom>
          <a:noFill/>
          <a:ln>
            <a:noFill/>
          </a:ln>
        </p:spPr>
        <p:txBody>
          <a:bodyPr anchorCtr="0" anchor="ctr" bIns="45700" lIns="91425" spcFirstLastPara="1" rIns="91425" wrap="square" tIns="45700">
            <a:noAutofit/>
          </a:bodyPr>
          <a:lstStyle>
            <a:lvl1pPr indent="-406400" lvl="0" marL="457200" rtl="0" algn="r">
              <a:lnSpc>
                <a:spcPct val="90000"/>
              </a:lnSpc>
              <a:spcBef>
                <a:spcPts val="1000"/>
              </a:spcBef>
              <a:spcAft>
                <a:spcPts val="0"/>
              </a:spcAft>
              <a:buClr>
                <a:schemeClr val="lt1"/>
              </a:buClr>
              <a:buSzPts val="2800"/>
              <a:buFont typeface="Arial"/>
              <a:buChar char="•"/>
              <a:defRPr>
                <a:solidFill>
                  <a:schemeClr val="lt1"/>
                </a:solidFil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85" name="Google Shape;185;p21"/>
          <p:cNvPicPr preferRelativeResize="0"/>
          <p:nvPr/>
        </p:nvPicPr>
        <p:blipFill rotWithShape="1">
          <a:blip r:embed="rId4">
            <a:alphaModFix/>
          </a:blip>
          <a:srcRect b="0" l="0" r="0" t="0"/>
          <a:stretch/>
        </p:blipFill>
        <p:spPr>
          <a:xfrm>
            <a:off x="350505" y="121547"/>
            <a:ext cx="1772562" cy="940288"/>
          </a:xfrm>
          <a:prstGeom prst="rect">
            <a:avLst/>
          </a:prstGeom>
          <a:noFill/>
          <a:ln>
            <a:noFill/>
          </a:ln>
        </p:spPr>
      </p:pic>
      <p:pic>
        <p:nvPicPr>
          <p:cNvPr id="186" name="Google Shape;186;p2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187" name="Google Shape;187;p21"/>
          <p:cNvPicPr preferRelativeResize="0"/>
          <p:nvPr/>
        </p:nvPicPr>
        <p:blipFill/>
        <p:spPr>
          <a:xfrm>
            <a:off x="1946031" y="956311"/>
            <a:ext cx="7197900" cy="4417500"/>
          </a:xfrm>
          <a:prstGeom prst="rect">
            <a:avLst/>
          </a:prstGeom>
          <a:solidFill>
            <a:srgbClr val="FFFFFF"/>
          </a:solidFill>
          <a:ln>
            <a:noFill/>
          </a:ln>
        </p:spPr>
      </p:pic>
      <p:pic>
        <p:nvPicPr>
          <p:cNvPr id="188" name="Google Shape;188;p21"/>
          <p:cNvPicPr preferRelativeResize="0"/>
          <p:nvPr/>
        </p:nvPicPr>
        <p:blipFill rotWithShape="1">
          <a:blip r:embed="rId2">
            <a:alphaModFix/>
          </a:blip>
          <a:srcRect b="0" l="0" r="36507" t="0"/>
          <a:stretch/>
        </p:blipFill>
        <p:spPr>
          <a:xfrm>
            <a:off x="0" y="1154609"/>
            <a:ext cx="6060831" cy="4224356"/>
          </a:xfrm>
          <a:prstGeom prst="rect">
            <a:avLst/>
          </a:prstGeom>
          <a:noFill/>
          <a:ln>
            <a:noFill/>
          </a:ln>
        </p:spPr>
      </p:pic>
      <p:pic>
        <p:nvPicPr>
          <p:cNvPr id="189" name="Google Shape;189;p21"/>
          <p:cNvPicPr preferRelativeResize="0"/>
          <p:nvPr/>
        </p:nvPicPr>
        <p:blipFill rotWithShape="1">
          <a:blip r:embed="rId3">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90" name="Google Shape;190;p21"/>
          <p:cNvPicPr preferRelativeResize="0"/>
          <p:nvPr/>
        </p:nvPicPr>
        <p:blipFill rotWithShape="1">
          <a:blip r:embed="rId3">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91" name="Google Shape;191;p21"/>
          <p:cNvPicPr preferRelativeResize="0"/>
          <p:nvPr/>
        </p:nvPicPr>
        <p:blipFill rotWithShape="1">
          <a:blip r:embed="rId4">
            <a:alphaModFix/>
          </a:blip>
          <a:srcRect b="0" l="0" r="0" t="0"/>
          <a:stretch/>
        </p:blipFill>
        <p:spPr>
          <a:xfrm>
            <a:off x="350505" y="121547"/>
            <a:ext cx="1772562" cy="940288"/>
          </a:xfrm>
          <a:prstGeom prst="rect">
            <a:avLst/>
          </a:prstGeom>
          <a:noFill/>
          <a:ln>
            <a:noFill/>
          </a:ln>
        </p:spPr>
      </p:pic>
      <p:pic>
        <p:nvPicPr>
          <p:cNvPr id="192" name="Google Shape;192;p2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193" name="Shape 193"/>
        <p:cNvGrpSpPr/>
        <p:nvPr/>
      </p:nvGrpSpPr>
      <p:grpSpPr>
        <a:xfrm>
          <a:off x="0" y="0"/>
          <a:ext cx="0" cy="0"/>
          <a:chOff x="0" y="0"/>
          <a:chExt cx="0" cy="0"/>
        </a:xfrm>
      </p:grpSpPr>
      <p:pic>
        <p:nvPicPr>
          <p:cNvPr id="194" name="Google Shape;194;p2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95" name="Google Shape;195;p2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
        <p:nvSpPr>
          <p:cNvPr id="196" name="Google Shape;196;p22"/>
          <p:cNvSpPr txBox="1"/>
          <p:nvPr>
            <p:ph type="title"/>
          </p:nvPr>
        </p:nvSpPr>
        <p:spPr>
          <a:xfrm>
            <a:off x="348074" y="212632"/>
            <a:ext cx="7060800" cy="783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7" name="Google Shape;197;p22"/>
          <p:cNvSpPr txBox="1"/>
          <p:nvPr>
            <p:ph idx="1" type="body"/>
          </p:nvPr>
        </p:nvSpPr>
        <p:spPr>
          <a:xfrm>
            <a:off x="348073" y="1283409"/>
            <a:ext cx="8502900" cy="54573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98" name="Google Shape;198;p22"/>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199" name="Google Shape;199;p22"/>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31" name="Shape 31"/>
        <p:cNvGrpSpPr/>
        <p:nvPr/>
      </p:nvGrpSpPr>
      <p:grpSpPr>
        <a:xfrm>
          <a:off x="0" y="0"/>
          <a:ext cx="0" cy="0"/>
          <a:chOff x="0" y="0"/>
          <a:chExt cx="0" cy="0"/>
        </a:xfrm>
      </p:grpSpPr>
      <p:pic>
        <p:nvPicPr>
          <p:cNvPr id="32" name="Google Shape;32;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3" name="Google Shape;33;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6" name="Google Shape;36;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37" name="Google Shape;37;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8" name="Google Shape;38;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9" name="Google Shape;39;p3"/>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200" name="Shape 200"/>
        <p:cNvGrpSpPr/>
        <p:nvPr/>
      </p:nvGrpSpPr>
      <p:grpSpPr>
        <a:xfrm>
          <a:off x="0" y="0"/>
          <a:ext cx="0" cy="0"/>
          <a:chOff x="0" y="0"/>
          <a:chExt cx="0" cy="0"/>
        </a:xfrm>
      </p:grpSpPr>
      <p:sp>
        <p:nvSpPr>
          <p:cNvPr id="201" name="Google Shape;201;p23"/>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02" name="Google Shape;202;p2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203" name="Google Shape;203;p23"/>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04" name="Google Shape;204;p2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205" name="Google Shape;205;p23"/>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206" name="Google Shape;206;p23"/>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207" name="Shape 207"/>
        <p:cNvGrpSpPr/>
        <p:nvPr/>
      </p:nvGrpSpPr>
      <p:grpSpPr>
        <a:xfrm>
          <a:off x="0" y="0"/>
          <a:ext cx="0" cy="0"/>
          <a:chOff x="0" y="0"/>
          <a:chExt cx="0" cy="0"/>
        </a:xfrm>
      </p:grpSpPr>
      <p:sp>
        <p:nvSpPr>
          <p:cNvPr id="208" name="Google Shape;208;p24"/>
          <p:cNvSpPr txBox="1"/>
          <p:nvPr>
            <p:ph type="title"/>
          </p:nvPr>
        </p:nvSpPr>
        <p:spPr>
          <a:xfrm>
            <a:off x="213946" y="214539"/>
            <a:ext cx="7347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09" name="Google Shape;209;p2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pic>
        <p:nvPicPr>
          <p:cNvPr id="210" name="Google Shape;210;p24"/>
          <p:cNvPicPr preferRelativeResize="0"/>
          <p:nvPr/>
        </p:nvPicPr>
        <p:blipFill rotWithShape="1">
          <a:blip r:embed="rId2">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211" name="Shape 211"/>
        <p:cNvGrpSpPr/>
        <p:nvPr/>
      </p:nvGrpSpPr>
      <p:grpSpPr>
        <a:xfrm>
          <a:off x="0" y="0"/>
          <a:ext cx="0" cy="0"/>
          <a:chOff x="0" y="0"/>
          <a:chExt cx="0" cy="0"/>
        </a:xfrm>
      </p:grpSpPr>
      <p:pic>
        <p:nvPicPr>
          <p:cNvPr id="212" name="Google Shape;212;p2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sp>
        <p:nvSpPr>
          <p:cNvPr id="213" name="Google Shape;213;p25"/>
          <p:cNvSpPr txBox="1"/>
          <p:nvPr>
            <p:ph type="title"/>
          </p:nvPr>
        </p:nvSpPr>
        <p:spPr>
          <a:xfrm>
            <a:off x="213947" y="214539"/>
            <a:ext cx="71013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3600"/>
              <a:buFont typeface="Arial Narrow"/>
              <a:buNone/>
              <a:defRPr>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p25"/>
          <p:cNvSpPr txBox="1"/>
          <p:nvPr>
            <p:ph idx="1" type="body"/>
          </p:nvPr>
        </p:nvSpPr>
        <p:spPr>
          <a:xfrm>
            <a:off x="213946" y="1363403"/>
            <a:ext cx="43008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5" name="Google Shape;215;p25"/>
          <p:cNvSpPr txBox="1"/>
          <p:nvPr>
            <p:ph idx="2" type="body"/>
          </p:nvPr>
        </p:nvSpPr>
        <p:spPr>
          <a:xfrm>
            <a:off x="4629150" y="1363403"/>
            <a:ext cx="4233600" cy="50022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16" name="Google Shape;216;p2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217" name="Google Shape;217;p2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pic>
        <p:nvPicPr>
          <p:cNvPr id="218" name="Google Shape;218;p25"/>
          <p:cNvPicPr preferRelativeResize="0"/>
          <p:nvPr/>
        </p:nvPicPr>
        <p:blipFill rotWithShape="1">
          <a:blip r:embed="rId2">
            <a:alphaModFix/>
          </a:blip>
          <a:srcRect b="0" l="0" r="0" t="0"/>
          <a:stretch/>
        </p:blipFill>
        <p:spPr>
          <a:xfrm rot="10800000">
            <a:off x="-1" y="0"/>
            <a:ext cx="7661530" cy="1148862"/>
          </a:xfrm>
          <a:prstGeom prst="rect">
            <a:avLst/>
          </a:prstGeom>
          <a:noFill/>
          <a:ln>
            <a:noFill/>
          </a:ln>
        </p:spPr>
      </p:pic>
      <p:pic>
        <p:nvPicPr>
          <p:cNvPr id="219" name="Google Shape;219;p25"/>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220" name="Google Shape;220;p25"/>
          <p:cNvPicPr preferRelativeResize="0"/>
          <p:nvPr/>
        </p:nvPicPr>
        <p:blipFill rotWithShape="1">
          <a:blip r:embed="rId4">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221" name="Shape 221"/>
        <p:cNvGrpSpPr/>
        <p:nvPr/>
      </p:nvGrpSpPr>
      <p:grpSpPr>
        <a:xfrm>
          <a:off x="0" y="0"/>
          <a:ext cx="0" cy="0"/>
          <a:chOff x="0" y="0"/>
          <a:chExt cx="0" cy="0"/>
        </a:xfrm>
      </p:grpSpPr>
      <p:pic>
        <p:nvPicPr>
          <p:cNvPr id="222" name="Google Shape;222;p2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223" name="Google Shape;223;p2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224" name="Google Shape;224;p2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225" name="Google Shape;225;p2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sp>
        <p:nvSpPr>
          <p:cNvPr id="226" name="Google Shape;226;p26"/>
          <p:cNvSpPr txBox="1"/>
          <p:nvPr>
            <p:ph type="ctrTitle"/>
          </p:nvPr>
        </p:nvSpPr>
        <p:spPr>
          <a:xfrm>
            <a:off x="119627" y="2279267"/>
            <a:ext cx="4194600" cy="6045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7" name="Google Shape;227;p26"/>
          <p:cNvSpPr txBox="1"/>
          <p:nvPr>
            <p:ph idx="1" type="body"/>
          </p:nvPr>
        </p:nvSpPr>
        <p:spPr>
          <a:xfrm>
            <a:off x="119627" y="3058593"/>
            <a:ext cx="4194600" cy="190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rgbClr val="065DA3"/>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rgbClr val="065DA3"/>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228" name="Google Shape;228;p2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229" name="Google Shape;229;p2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pic>
        <p:nvPicPr>
          <p:cNvPr id="230" name="Google Shape;230;p26"/>
          <p:cNvPicPr preferRelativeResize="0"/>
          <p:nvPr/>
        </p:nvPicPr>
        <p:blipFill rotWithShape="1">
          <a:blip r:embed="rId2">
            <a:alphaModFix/>
          </a:blip>
          <a:srcRect b="0" l="0" r="0" t="0"/>
          <a:stretch/>
        </p:blipFill>
        <p:spPr>
          <a:xfrm>
            <a:off x="4450828" y="2007905"/>
            <a:ext cx="4693171" cy="3130309"/>
          </a:xfrm>
          <a:prstGeom prst="rect">
            <a:avLst/>
          </a:prstGeom>
          <a:noFill/>
          <a:ln>
            <a:noFill/>
          </a:ln>
        </p:spPr>
      </p:pic>
      <p:pic>
        <p:nvPicPr>
          <p:cNvPr id="231" name="Google Shape;231;p26"/>
          <p:cNvPicPr preferRelativeResize="0"/>
          <p:nvPr/>
        </p:nvPicPr>
        <p:blipFill rotWithShape="1">
          <a:blip r:embed="rId3">
            <a:alphaModFix/>
          </a:blip>
          <a:srcRect b="0" l="0" r="0" t="0"/>
          <a:stretch/>
        </p:blipFill>
        <p:spPr>
          <a:xfrm>
            <a:off x="3934525" y="1226708"/>
            <a:ext cx="5209471" cy="779808"/>
          </a:xfrm>
          <a:prstGeom prst="rect">
            <a:avLst/>
          </a:prstGeom>
          <a:noFill/>
          <a:ln>
            <a:noFill/>
          </a:ln>
          <a:effectLst>
            <a:outerShdw blurRad="50800" rotWithShape="0" algn="t" dir="5400000" dist="76200">
              <a:srgbClr val="000000">
                <a:alpha val="40000"/>
              </a:srgbClr>
            </a:outerShdw>
          </a:effectLst>
        </p:spPr>
      </p:pic>
      <p:sp>
        <p:nvSpPr>
          <p:cNvPr id="232" name="Google Shape;232;p26"/>
          <p:cNvSpPr txBox="1"/>
          <p:nvPr/>
        </p:nvSpPr>
        <p:spPr>
          <a:xfrm>
            <a:off x="4592760" y="1314263"/>
            <a:ext cx="4175100" cy="646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233" name="Google Shape;233;p26"/>
          <p:cNvPicPr preferRelativeResize="0"/>
          <p:nvPr/>
        </p:nvPicPr>
        <p:blipFill rotWithShape="1">
          <a:blip r:embed="rId4">
            <a:alphaModFix/>
          </a:blip>
          <a:srcRect b="0" l="0" r="0" t="0"/>
          <a:stretch/>
        </p:blipFill>
        <p:spPr>
          <a:xfrm>
            <a:off x="6740769" y="288119"/>
            <a:ext cx="2050393" cy="649518"/>
          </a:xfrm>
          <a:prstGeom prst="rect">
            <a:avLst/>
          </a:prstGeom>
          <a:noFill/>
          <a:ln>
            <a:noFill/>
          </a:ln>
        </p:spPr>
      </p:pic>
      <p:pic>
        <p:nvPicPr>
          <p:cNvPr id="234" name="Google Shape;234;p26"/>
          <p:cNvPicPr preferRelativeResize="0"/>
          <p:nvPr/>
        </p:nvPicPr>
        <p:blipFill rotWithShape="1">
          <a:blip r:embed="rId5">
            <a:alphaModFix/>
          </a:blip>
          <a:srcRect b="0" l="0" r="0" t="0"/>
          <a:stretch/>
        </p:blipFill>
        <p:spPr>
          <a:xfrm>
            <a:off x="351693" y="203751"/>
            <a:ext cx="3582831" cy="1900581"/>
          </a:xfrm>
          <a:prstGeom prst="rect">
            <a:avLst/>
          </a:prstGeom>
          <a:noFill/>
          <a:ln>
            <a:noFill/>
          </a:ln>
        </p:spPr>
      </p:pic>
      <p:pic>
        <p:nvPicPr>
          <p:cNvPr id="235" name="Google Shape;235;p26"/>
          <p:cNvPicPr preferRelativeResize="0"/>
          <p:nvPr/>
        </p:nvPicPr>
        <p:blipFill rotWithShape="1">
          <a:blip r:embed="rId6">
            <a:alphaModFix/>
          </a:blip>
          <a:srcRect b="0" l="0" r="0" t="0"/>
          <a:stretch/>
        </p:blipFill>
        <p:spPr>
          <a:xfrm>
            <a:off x="-1" y="5138214"/>
            <a:ext cx="9144001" cy="171978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40" name="Shape 40"/>
        <p:cNvGrpSpPr/>
        <p:nvPr/>
      </p:nvGrpSpPr>
      <p:grpSpPr>
        <a:xfrm>
          <a:off x="0" y="0"/>
          <a:ext cx="0" cy="0"/>
          <a:chOff x="0" y="0"/>
          <a:chExt cx="0" cy="0"/>
        </a:xfrm>
      </p:grpSpPr>
      <p:pic>
        <p:nvPicPr>
          <p:cNvPr id="41" name="Google Shape;41;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42" name="Google Shape;42;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
        <p:nvSpPr>
          <p:cNvPr id="43" name="Google Shape;43;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5" name="Google Shape;45;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pic>
        <p:nvPicPr>
          <p:cNvPr id="46" name="Google Shape;46;p4"/>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7" name="Shape 47"/>
        <p:cNvGrpSpPr/>
        <p:nvPr/>
      </p:nvGrpSpPr>
      <p:grpSpPr>
        <a:xfrm>
          <a:off x="0" y="0"/>
          <a:ext cx="0" cy="0"/>
          <a:chOff x="0" y="0"/>
          <a:chExt cx="0" cy="0"/>
        </a:xfrm>
      </p:grpSpPr>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0" name="Google Shape;50;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pic>
        <p:nvPicPr>
          <p:cNvPr id="51" name="Google Shape;51;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52" name="Google Shape;52;p5"/>
          <p:cNvPicPr preferRelativeResize="0"/>
          <p:nvPr/>
        </p:nvPicPr>
        <p:blipFill rotWithShape="1">
          <a:blip r:embed="rId3">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3" name="Shape 53"/>
        <p:cNvGrpSpPr/>
        <p:nvPr/>
      </p:nvGrpSpPr>
      <p:grpSpPr>
        <a:xfrm>
          <a:off x="0" y="0"/>
          <a:ext cx="0" cy="0"/>
          <a:chOff x="0" y="0"/>
          <a:chExt cx="0" cy="0"/>
        </a:xfrm>
      </p:grpSpPr>
      <p:pic>
        <p:nvPicPr>
          <p:cNvPr id="54" name="Google Shape;54;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pic>
        <p:nvPicPr>
          <p:cNvPr id="55" name="Google Shape;55;p6"/>
          <p:cNvPicPr preferRelativeResize="0"/>
          <p:nvPr/>
        </p:nvPicPr>
        <p:blipFill rotWithShape="1">
          <a:blip r:embed="rId2">
            <a:alphaModFix/>
          </a:blip>
          <a:srcRect b="0" l="0" r="0" t="0"/>
          <a:stretch/>
        </p:blipFill>
        <p:spPr>
          <a:xfrm>
            <a:off x="7661529" y="258963"/>
            <a:ext cx="1189393" cy="630936"/>
          </a:xfrm>
          <a:prstGeom prst="rect">
            <a:avLst/>
          </a:prstGeom>
          <a:noFill/>
          <a:ln>
            <a:noFill/>
          </a:ln>
        </p:spPr>
      </p:pic>
      <p:sp>
        <p:nvSpPr>
          <p:cNvPr id="56" name="Google Shape;56;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7" name="Shape 57"/>
        <p:cNvGrpSpPr/>
        <p:nvPr/>
      </p:nvGrpSpPr>
      <p:grpSpPr>
        <a:xfrm>
          <a:off x="0" y="0"/>
          <a:ext cx="0" cy="0"/>
          <a:chOff x="0" y="0"/>
          <a:chExt cx="0" cy="0"/>
        </a:xfrm>
      </p:grpSpPr>
      <p:pic>
        <p:nvPicPr>
          <p:cNvPr id="58" name="Google Shape;58;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9" name="Google Shape;59;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2" name="Google Shape;62;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3" name="Google Shape;63;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pic>
        <p:nvPicPr>
          <p:cNvPr id="64" name="Google Shape;64;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5" name="Google Shape;65;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6" name="Google Shape;66;p7"/>
          <p:cNvPicPr preferRelativeResize="0"/>
          <p:nvPr/>
        </p:nvPicPr>
        <p:blipFill rotWithShape="1">
          <a:blip r:embed="rId4">
            <a:alphaModFix/>
          </a:blip>
          <a:srcRect b="0" l="0" r="0" t="0"/>
          <a:stretch/>
        </p:blipFill>
        <p:spPr>
          <a:xfrm>
            <a:off x="7661529" y="258963"/>
            <a:ext cx="1189393" cy="63093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7" name="Shape 67"/>
        <p:cNvGrpSpPr/>
        <p:nvPr/>
      </p:nvGrpSpPr>
      <p:grpSpPr>
        <a:xfrm>
          <a:off x="0" y="0"/>
          <a:ext cx="0" cy="0"/>
          <a:chOff x="0" y="0"/>
          <a:chExt cx="0" cy="0"/>
        </a:xfrm>
      </p:grpSpPr>
      <p:pic>
        <p:nvPicPr>
          <p:cNvPr id="68" name="Google Shape;68;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9" name="Google Shape;69;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0" name="Google Shape;70;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1" name="Google Shape;71;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72" name="Google Shape;72;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4" name="Google Shape;74;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75" name="Google Shape;75;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pic>
        <p:nvPicPr>
          <p:cNvPr id="76" name="Google Shape;76;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7" name="Google Shape;77;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8" name="Google Shape;78;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9" name="Google Shape;79;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80" name="Google Shape;80;p8"/>
          <p:cNvPicPr preferRelativeResize="0"/>
          <p:nvPr/>
        </p:nvPicPr>
        <p:blipFill rotWithShape="1">
          <a:blip r:embed="rId5">
            <a:alphaModFix/>
          </a:blip>
          <a:srcRect b="0" l="0" r="0" t="0"/>
          <a:stretch/>
        </p:blipFill>
        <p:spPr>
          <a:xfrm>
            <a:off x="351693" y="203751"/>
            <a:ext cx="3582832" cy="1900580"/>
          </a:xfrm>
          <a:prstGeom prst="rect">
            <a:avLst/>
          </a:prstGeom>
          <a:noFill/>
          <a:ln>
            <a:noFill/>
          </a:ln>
        </p:spPr>
      </p:pic>
      <p:pic>
        <p:nvPicPr>
          <p:cNvPr id="81" name="Google Shape;81;p8"/>
          <p:cNvPicPr preferRelativeResize="0"/>
          <p:nvPr/>
        </p:nvPicPr>
        <p:blipFill rotWithShape="1">
          <a:blip r:embed="rId6">
            <a:alphaModFix/>
          </a:blip>
          <a:srcRect b="0" l="0" r="0" t="0"/>
          <a:stretch/>
        </p:blipFill>
        <p:spPr>
          <a:xfrm>
            <a:off x="-1" y="5138214"/>
            <a:ext cx="9144000" cy="171978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1">
  <p:cSld name="Alternate Content_1">
    <p:spTree>
      <p:nvGrpSpPr>
        <p:cNvPr id="82" name="Shape 82"/>
        <p:cNvGrpSpPr/>
        <p:nvPr/>
      </p:nvGrpSpPr>
      <p:grpSpPr>
        <a:xfrm>
          <a:off x="0" y="0"/>
          <a:ext cx="0" cy="0"/>
          <a:chOff x="0" y="0"/>
          <a:chExt cx="0" cy="0"/>
        </a:xfrm>
      </p:grpSpPr>
      <p:sp>
        <p:nvSpPr>
          <p:cNvPr id="83" name="Google Shape;83;p9"/>
          <p:cNvSpPr txBox="1"/>
          <p:nvPr>
            <p:ph type="title"/>
          </p:nvPr>
        </p:nvSpPr>
        <p:spPr>
          <a:xfrm>
            <a:off x="213947" y="214539"/>
            <a:ext cx="7277100" cy="7800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065DA3"/>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4" name="Google Shape;84;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85" name="Google Shape;85;p9"/>
          <p:cNvSpPr txBox="1"/>
          <p:nvPr>
            <p:ph idx="1" type="body"/>
          </p:nvPr>
        </p:nvSpPr>
        <p:spPr>
          <a:xfrm>
            <a:off x="213947" y="1283409"/>
            <a:ext cx="8637000" cy="5129100"/>
          </a:xfrm>
          <a:prstGeom prst="rect">
            <a:avLst/>
          </a:prstGeom>
          <a:noFill/>
          <a:ln>
            <a:noFill/>
          </a:ln>
        </p:spPr>
        <p:txBody>
          <a:bodyPr anchorCtr="0" anchor="t" bIns="45700" lIns="91425" spcFirstLastPara="1" rIns="91425" wrap="square" tIns="45700">
            <a:noAutofit/>
          </a:bodyPr>
          <a:lstStyle>
            <a:lvl1pPr indent="-406400" lvl="0" marL="457200" rtl="0" algn="l">
              <a:lnSpc>
                <a:spcPct val="100000"/>
              </a:lnSpc>
              <a:spcBef>
                <a:spcPts val="1000"/>
              </a:spcBef>
              <a:spcAft>
                <a:spcPts val="0"/>
              </a:spcAft>
              <a:buClr>
                <a:srgbClr val="065DA3"/>
              </a:buClr>
              <a:buSzPts val="2800"/>
              <a:buFont typeface="Arial"/>
              <a:buChar char="•"/>
              <a:defRPr/>
            </a:lvl1pPr>
            <a:lvl2pPr indent="-381000" lvl="1" marL="914400" rtl="0" algn="l">
              <a:lnSpc>
                <a:spcPct val="100000"/>
              </a:lnSpc>
              <a:spcBef>
                <a:spcPts val="500"/>
              </a:spcBef>
              <a:spcAft>
                <a:spcPts val="0"/>
              </a:spcAft>
              <a:buClr>
                <a:schemeClr val="dk1"/>
              </a:buClr>
              <a:buSzPts val="2400"/>
              <a:buFont typeface="Arial"/>
              <a:buChar char="•"/>
              <a:defRPr/>
            </a:lvl2pPr>
            <a:lvl3pPr indent="-355600" lvl="2" marL="1371600" rtl="0" algn="l">
              <a:lnSpc>
                <a:spcPct val="100000"/>
              </a:lnSpc>
              <a:spcBef>
                <a:spcPts val="500"/>
              </a:spcBef>
              <a:spcAft>
                <a:spcPts val="0"/>
              </a:spcAft>
              <a:buClr>
                <a:srgbClr val="065DA3"/>
              </a:buClr>
              <a:buSzPts val="2000"/>
              <a:buFont typeface="Arial"/>
              <a:buChar char="•"/>
              <a:defRPr/>
            </a:lvl3pPr>
            <a:lvl4pPr indent="-342900" lvl="3" marL="1828800" rtl="0" algn="l">
              <a:lnSpc>
                <a:spcPct val="100000"/>
              </a:lnSpc>
              <a:spcBef>
                <a:spcPts val="500"/>
              </a:spcBef>
              <a:spcAft>
                <a:spcPts val="0"/>
              </a:spcAft>
              <a:buClr>
                <a:schemeClr val="dk1"/>
              </a:buClr>
              <a:buSzPts val="1800"/>
              <a:buFont typeface="Arial"/>
              <a:buChar char="•"/>
              <a:defRPr/>
            </a:lvl4pPr>
            <a:lvl5pPr indent="-342900" lvl="4" marL="2286000" rtl="0" algn="l">
              <a:lnSpc>
                <a:spcPct val="100000"/>
              </a:lnSpc>
              <a:spcBef>
                <a:spcPts val="500"/>
              </a:spcBef>
              <a:spcAft>
                <a:spcPts val="0"/>
              </a:spcAft>
              <a:buClr>
                <a:srgbClr val="065DA3"/>
              </a:buClr>
              <a:buSzPts val="1800"/>
              <a:buFont typeface="Arial"/>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86" name="Google Shape;86;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pic>
        <p:nvPicPr>
          <p:cNvPr id="87" name="Google Shape;87;p9"/>
          <p:cNvPicPr preferRelativeResize="0"/>
          <p:nvPr/>
        </p:nvPicPr>
        <p:blipFill rotWithShape="1">
          <a:blip r:embed="rId2">
            <a:alphaModFix/>
          </a:blip>
          <a:srcRect b="0" l="0" r="0" t="0"/>
          <a:stretch/>
        </p:blipFill>
        <p:spPr>
          <a:xfrm>
            <a:off x="0" y="6451600"/>
            <a:ext cx="9144000" cy="406400"/>
          </a:xfrm>
          <a:prstGeom prst="rect">
            <a:avLst/>
          </a:prstGeom>
          <a:noFill/>
          <a:ln>
            <a:noFill/>
          </a:ln>
        </p:spPr>
      </p:pic>
      <p:pic>
        <p:nvPicPr>
          <p:cNvPr id="88" name="Google Shape;88;p9"/>
          <p:cNvPicPr preferRelativeResize="0"/>
          <p:nvPr/>
        </p:nvPicPr>
        <p:blipFill rotWithShape="1">
          <a:blip r:embed="rId3">
            <a:alphaModFix/>
          </a:blip>
          <a:srcRect b="0" l="0" r="0" t="0"/>
          <a:stretch/>
        </p:blipFill>
        <p:spPr>
          <a:xfrm>
            <a:off x="7661529" y="258963"/>
            <a:ext cx="1189394" cy="63093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92" name="Shape 92"/>
        <p:cNvGrpSpPr/>
        <p:nvPr/>
      </p:nvGrpSpPr>
      <p:grpSpPr>
        <a:xfrm>
          <a:off x="0" y="0"/>
          <a:ext cx="0" cy="0"/>
          <a:chOff x="0" y="0"/>
          <a:chExt cx="0" cy="0"/>
        </a:xfrm>
      </p:grpSpPr>
      <p:pic>
        <p:nvPicPr>
          <p:cNvPr id="93" name="Google Shape;93;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4" name="Google Shape;94;p11"/>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95" name="Google Shape;95;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96" name="Google Shape;96;p11"/>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97" name="Google Shape;97;p11"/>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98" name="Google Shape;98;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99" name="Google Shape;99;p11"/>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100" name="Google Shape;100;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101" name="Google Shape;101;p11"/>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102" name="Google Shape;102;p11"/>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103" name="Google Shape;103;p11"/>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104" name="Google Shape;104;p11"/>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105" name="Google Shape;105;p11"/>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106" name="Google Shape;106;p11"/>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107" name="Google Shape;107;p11"/>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108" name="Google Shape;108;p11"/>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theme" Target="../theme/theme3.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214539"/>
            <a:ext cx="8672146" cy="77992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89" name="Shape 89"/>
        <p:cNvGrpSpPr/>
        <p:nvPr/>
      </p:nvGrpSpPr>
      <p:grpSpPr>
        <a:xfrm>
          <a:off x="0" y="0"/>
          <a:ext cx="0" cy="0"/>
          <a:chOff x="0" y="0"/>
          <a:chExt cx="0" cy="0"/>
        </a:xfrm>
      </p:grpSpPr>
      <p:sp>
        <p:nvSpPr>
          <p:cNvPr id="90" name="Google Shape;90;p10"/>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 name="Google Shape;91;p10"/>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4" name="Shape 164"/>
        <p:cNvGrpSpPr/>
        <p:nvPr/>
      </p:nvGrpSpPr>
      <p:grpSpPr>
        <a:xfrm>
          <a:off x="0" y="0"/>
          <a:ext cx="0" cy="0"/>
          <a:chOff x="0" y="0"/>
          <a:chExt cx="0" cy="0"/>
        </a:xfrm>
      </p:grpSpPr>
      <p:sp>
        <p:nvSpPr>
          <p:cNvPr id="165" name="Google Shape;165;p19"/>
          <p:cNvSpPr txBox="1"/>
          <p:nvPr>
            <p:ph type="title"/>
          </p:nvPr>
        </p:nvSpPr>
        <p:spPr>
          <a:xfrm>
            <a:off x="213946" y="2145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66" name="Google Shape;166;p19"/>
          <p:cNvSpPr txBox="1"/>
          <p:nvPr>
            <p:ph idx="1" type="body"/>
          </p:nvPr>
        </p:nvSpPr>
        <p:spPr>
          <a:xfrm>
            <a:off x="213946" y="1291174"/>
            <a:ext cx="8672100" cy="513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3.png"/><Relationship Id="rId5" Type="http://schemas.openxmlformats.org/officeDocument/2006/relationships/image" Target="../media/image35.jpg"/><Relationship Id="rId6" Type="http://schemas.openxmlformats.org/officeDocument/2006/relationships/image" Target="../media/image30.jpg"/><Relationship Id="rId7" Type="http://schemas.openxmlformats.org/officeDocument/2006/relationships/image" Target="../media/image43.jpg"/><Relationship Id="rId8"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6.jp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4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 name="Shape 240"/>
        <p:cNvGrpSpPr/>
        <p:nvPr/>
      </p:nvGrpSpPr>
      <p:grpSpPr>
        <a:xfrm>
          <a:off x="0" y="0"/>
          <a:ext cx="0" cy="0"/>
          <a:chOff x="0" y="0"/>
          <a:chExt cx="0" cy="0"/>
        </a:xfrm>
      </p:grpSpPr>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241" name="Google Shape;241;p27"/>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data:image/jpeg;base64,/9j/4AAQSkZJRgABAQAAAQABAAD/2wCEAAkGBxAQEhAQEBAPFQ8QEA8QEBAQEBAQFRAQFRUWFxUVFRUYHSggGBolGxUVITEhJSkrLi4uFx8zODMtNygtLisBCgoKDg0OGBAQFy0dHR8tLS0tLS0tLS0tLS0tLS0tLS0tLS0tLS0tLS0tLS0tLS0tLS0tLSstLS0tLSstLS0tLf/AABEIAKgBLAMBIgACEQEDEQH/xAAbAAABBQEBAAAAAAAAAAAAAAABAAIDBAUGB//EAD8QAAICAQIEBAQDBQYEBwAAAAECAAMRBCEFEjFRBiJBYRNxgZEyobEUQlLB0SMzQ8Lh8Adig5IkNFNjcnOC/8QAGQEAAwEBAQAAAAAAAAAAAAAAAAECAwQF/8QAIhEBAQEBAAICAwADAQAAAAAAAAECEQMhEjETQVEEQnEi/9oADAMBAAIRAxEAPwDyGIRQzRmUMUIgQiGIRRgYYIYEUMUUYKKKKAKKKGACKHEMAEGI6LEAYUHadF4c4Gl1TWOmfPyr8gBn8z+UwAOwyegHcz1rh3DBp6aqRjmRBzEeth3Y/cmZeTnHT4Na79uJ1nhysdFP3MzLuBqP4vvO/wBbRgDPX1mbdp8znsds3f64O/h3L0JlR9OwnZarRgzMv0MInWtf1zLKY0OV6Ej5TWvpxkEShZSJcYbtv2NWpYDdidoP27PX8pA4PQSHljZWLzXAjpg/rK5f3jaqnY4AOBDbSwyCIdP42++HmLMq494i5lJWGMjzI/imL4kZJIgYz4giLiBCYIuaDMA0BHCAQzRFGEQCOgRQiIQxgoYooyKKGGACLEMMAGIocQ4gAihAixGAihxDAmn4W03xdXp1I2FnOf8Apgv/AJZ6tXgnfrv9J5Z4X1gov+If/TdR8yP9J0ul4o92WqyCCQ2c4mHkvt2eCf8Al0PFV+4mK7jB9o17bT+I7dh/WCtSdiOsxtdMiCxMyjfVNo6bEp6muSHO8Q04O/r64mPbTjpOl1KzMvrHpHKz1liPVJqeHs3QS0teTia2kULgDqY7SzidZOo1IoKVKB/zExauogrz4IbH5xut04fUBWYLn1Ow6zV8RacBaypGyj64ktufbkddVyk474kAeavG1HNt6gGZJWa5vY5fJnmvRc0DQERZlMgihMEYKKKKAawhgjhNGRCGKERgRDBDAihiEMYKGKGADEOIYoAoooYyCKGGANxFHYixAAv5ibgqvpRGrBZbArgE8oIODviYoBOwBJOwA3JPoAJ6NqNH8OrTaY/3iV1izG/nxlgPkdph5p+3V/jW3sZOk1dlih/hImCysFscnI9MHO/9ROo4Voy3mPQjO+JJoeDBGDHB5wCQBjGNgD32xvNq1Ai7DA6TKz9ujLneIoFmDrGmvxW7rOdvuzIayelLUt1lFzLl+8qFIJqCpN5YuBQc2cYjajiR+JbgK0UfiYZ+8aYo60LqMOpHMuzCWNZzLTTWxJbc/IE7SPw7wO1yC6lU6knY4+Uu8TXDNY3psg7doX+NMfXaw+IDJxnpgfaVVqEc2WJMciES45te6q2piQmXb1lR1lxjYZFFFGRRRRQDXEIgEcJoyKOEAhEYGGAQxgYYIYARDBDAihghjAxRQwIIYoowUUUfRSzsqIMu7KijuzHAH3MA6XwVwwEtrHHkpblpU/v34zn5KCD8yO06rSVc7hickneQa1U01demQ+WlOXOw53O7t9WJMXDdWMjp/v1nFvXy09PxeP4Z47X4YHL7qJncW1G2B0luy4FFP0nP8Su/WLWlYyxtY2+JjajqZsXKTkzFtqIZvntIjSq7iV7B1lmxcyrcY2dVLGm7wfSVXcj2Llkxy9szn7DNngWqRVOT5lYMBnGdoUZ+2zrrVqyfbpOJ4vqjYxEs8a4mbHIB/wBJTopHWOT9nvf6iotOISJeeuVrEl9c9inYsqWCX7BKVwlM6rsI2SRmJSAiiigGuI6AQzRkIjo0R0YKOgEMYGGCGBCIoooAYYIYyGKKKMFFFDAFNzwOVGv0pboHdsdyK3I/MCYcn0WpaqxLF/EjBgO/cfUZH1is9Hm8stdvxav4lrHPqfWZuqRqtx07zM4xqWsQNQzYZvPj8ar6jHoYuFJaSqqzMrbMljE7epBO4M4bLHsZsv17j0Dw1xH42nOfxI2D9ekq68SbwvwxqabCRgvYCB7AH+sGrr3Mmj6vpn8u0zdSmTNZlxKVqA5+cQZFqTNuE2r0mZqElRFjMtEq2ky/cspWLLjLSmvWamn6TP5ZoacQ0WT3WVbVl9llS0RQaUrFlO9My+4kDrLZVmlYxhLdqSsRGmxHFHFYMSktcQwCGaMhEdAIYwMIghEYGETX0Xh616vjsQlZ3XIyWHf5SkdCxYIpBLMFGO5OJPzz3nVfj1zvHXcE8O1pp0vtUNZYvOqtuEQ/h2743+swdRo/jXJVWqh7HCrgYA7nb0AyfpO98Rv8NOReiqEHyAxOc8D08+rttPSihj/+rDyj8g85bu/LvXZnx5+PLDeJ8B09AKhSzAbuzHc+pwNhOU1Shdx07dp2HibW9QPecjw/SnVXpRvysS1h7Vru39PrHnyal70a8WbOca/DOCK1Xx7mYBv7tFwCw/iJPp7TO1tCqfIGA7NvOq43rAgCqMKAAo7ATkNXqScknaOeXV10vwYmeWIooAc7wzrl7OuHU5eFDFFGkhOn8A251QR91NbkA7+YYIx22zOaVCegMucJ1h011dvoreYD1Q7N+RMnU7OL8ernUr2Ky8Y5RjsB7zM1CSppuJ12MuD1GRn1B6Ed5c1HUY9czir1YzNQMHEj+FnJj9VkH5x1Z2Mg6y9VXMjU19Zu6sTI1UcKsa9ZUdJo2pK1iSoysUSktaYRrJJqFxHaUSsJVtWXDK9gih1RdZXcS7YsrOJcrKxUsEq2JL7rK7rGmxTIgEldZHiNDUEMAhmzERHRojowIkunpNjJWOrsqD2LEAfrIZPpLvhvXZ/A6P8A9pB/lGHovitxXUtS7BVCgDsBicBRqgmopydhbUxPsHGZ13GLP2jD1+YPuvvmcXxHSZGTsVO57Ti/ft6P+vp6J4t1nmdR3lbwQQtOtsPVnqTPsoY/5pmnVnV0paDlinmI/jXZvzGfrF4XvPJq6T/7dg/NT/li5xU+lPxFaCdpT8EuBqLskA/B5QfYsM/oIeLnfEz/AA03LrME/jXp3wVOPsDHJ6Tq8sbXGnLFuvl79pyGqtJflzsMfedX4hu5HsJIwQdv0mZwHwlxHWH4lOj1DI3mFhT4dfKfX4j4X85WInz69cY1uodWIDHG22x9J0/hfgGq1qlgoRBj+0cMAw3/AAgDfoZzGu0tiWWIy+dLHrYKQ/mVipAK5B3HUT1rw74i/wDB6MlOStK00xe1hWhapGBKnbPn5O+7Yms1Z9OSzrAfwhamOd6wWNwVPO7v8JcuFRASWztge53mvR4ZoqKCxbQ45TZzsK+WtyyqxC5LDmXfddiPeReI+N1soR9QpKvZymhDzVrbUQ9i2MMlvOVx9fQTCu8TKAyVVErz7G2xmCoq8ig5PJsM5HLufTGcr5Wj4x2XELdEvDHFCodQ1HMWrrfOxyxLNlgMA9T0PpMjwhquGrULdTVUbAT5r7A3Mf8AlqXmYAe6b46znX8Ratk+CjstGAoqpHKhXAHLgdRjv7+8zgjIMYXqSMlWKjtjJhJbVWyZ9vUNS2k1wF1dSKFyiMiNSNts9d8EYBwJL8FkROZ+YgHf9M56/OcX4c43ygUWHClso3Y5zgzsOI6rcY6bfaZ+SWXldfh1NZnFHXX7qvqAM+59Y+p5Sv8AMeb1/SWaZk06j1YzMrUL1mtqTMu73hBaz7UlZ65dtkDCUiqZSPVZIVjgsaTcSC0SywkVgiOqbiQMstOJC6yuoqq6ytYsvOsrWCVKixSdZCRLVgkJEpC6IY2ETZgcIYBCIyGEQQiMNngesNYYsTyIUK+zMT+W0p+I9crF+TGCBnB7zW8NcJTU1W8+s0enWuxGsbU28hKkELyL1bfmlnUDw7p/73VazW2DYppahp68+7vuR7qZlvMtbePyak4w/BfEVq5ksPKrNzAnoDykEHtkY+06HgOiufU8+novsoZbRZalTtWEKk5L45fxBfWZmr8X6Rq7KtFwrSadAATc5bU3kKQRixx5c436zM1nijimprRLNdd8JUCLVWxqTkAwAUrAB2HqJnc9Xny2Tjb8VafDKw6YEweG67QVWvZrKNRcVVRTXTcNOpsyc87gFgMY/D7ynqdTq7Px3c2BjJ64+eIKgwHK4XGMD1z88wkv7V5PJNTka3EvGxd630mi02lNLc1difEuuzj9+ywnm+0z+L+J9Trf/N6nVPnfBtZkz/8AUfKPpKFlrlyqnlUdtsCXq71wAd/TJwcymX2zfgMvnrbIG/MmQV+Y6idZpdf+21kgV/tCIxv07KSt46m6pR+/sOZR2yJiPplJ5qzyP7dD8xK1nMv9tXlLa2HOFOMN6OsYWLuK87Mzj8Rz/Z4XB7jPToI7SXhs4HQnY+bb067RtiDVK1qADUKOa+obfEHrag7/AMQ+sj4aNifeVmTqNWxeLHvt2jYIpsyGd34e13x6QGPnXyNnuOh+o/nOCmjwPXGmwb+VvKfn6H/feZ+XPyy28G/jr/rs7VAyO0dVZ6enrK2ru5gSPWV6rsDGd+84XoLOqeZ1jZhe8+vWVy8cBryNo9o0iNNR4jlEDHA3j03xjpAcN5fX7SCxZcZJDaIDii4kLCWLBISIIqEiQWJLvJInrj6XGa6yIpL71yI0y+o4jEIjY4TocoxwjYRGR0UUUYR6igOPcdDMmxCpwes25FqKA49/QybnqpeM3S2hW3/CwKt8jJze1flwCP3TvuJVtrKnBj67sDlYZXt2+Rma1gcQ7r9jNThNKalsPzBEQuxOBzAYGAfmZhmpT+Fvo2x/1lnQ6iyltw3IdmHse36xU8877a2sCnIUAKOgxKDUdppcmcHIIO4I9RIxRk59JEvHTqSqCWFesHxctafT4fKfcy/bps7EbGS6XRqinA3MqVlcMHSLarK9fMrKcq3TB+s27nViGVOUsqmwD8PxMeYqPQE+kjMU6JnjluulFFBKSMEWYIjbvDeJhl+G5wdgD37H5y0742nLyevWWLsGyOzbzDXh79OnH+RZOab3PmKZC8Ub1VT8iRNzw5pLta3LXUQo/E5OQPymf4tNfz5RwNOvbwLYP8dM9uRv6yK/wWw63rn2rJ/nF+PX8P8ALn+uQJB69BLmnqwPnLfFeBfszVkvzBubOQBhhjG3yzG1pkf73kalnppmyzsQMspXzUsTaUL1kmovI+WTOsCLKQaUjTTLqVx4piPjMaiaWl8MXWKHwAD0DbEjvOn4B4c6W2j3RCPsTOj+B7TbHj77rDfk56jwkQiNEM3cxwhjRHCBHRRsIjB0MEUYMvoDjB+h7Q0cBLrzrYNjhgRuI+S0ak1nOdiQG/8AjmTudnpeLJfaFOEINiST9pscN0VYymB7R2v0pQgjcEAg/OVqbmBz2nL7dfM/prto1AxiVtTSqrnfr2ltNWHXfZx+cqW6sjI2weoPrCw5pnp1MdbaFBJO384G3PYTL4tfkqg9N5cTu+ljMUiofIEknS4RgiggBgiggBgkul072sqICWY4AE9X8Jf8O60UWakczEZ5e0Yed+GeAWa25a1BCZy7Y6Ce28O0NWkrWmlRkAD5nvJRp6dOD8JFX5DrIfjco5m6n8hJtVIndwo9/UznuKcYVchdz0zKnGOLkkqp+cw61axgo6n8h6mTauZ/qW9Xv5mOTyebvKuwnVcCRebkUZVVPMx/eYy/q/DGmtJblKsdyUPLk+46GZb8fy9xrjyzPquAtMo2L2+s7uzwOh6X2/XlMqv4Ix/jtj2USPxaa/my4Vq49Kp2Z8GoP8VvsI+vwtSvUufmY/xaT+XLlaac4AHWdXwTw9utlo91T+ZmrwvhSVnKoM/xHfE12IXqR06/0l58XPdZ783fUV3AH++kZzjtItRePSUWv95sxeGwwxRAo6CKBHQiKKMhhiigRQP0OemIoozWNDxvCiq3fl2VvaTvep3UxRTn1HRnVN+N7yK3UjvFFErqlqOI+glOgFjk+sUUqM9XrVr0TJ+sUEU2yz3Pooooo0BCqE7AEn2GYooB6d/w28PisHU3L5v3QfQT0E63yk+npDFFaqRlXajO56DeYHGOKE5URRSGkjDVS59vVj0E2NNpeVeVR5m6n1x7xRQh6dNwjSCtRgb+vv7zS5iPSKKWzNLN/CftIbOftj5nEUUAgZD3H03g5Mb8pPziigEbWuOm0rW2H1iigGbqdRiZF2p36xRSab//2Q==" id="242" name="Google Shape;242;p27"/>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27"/>
          <p:cNvSpPr txBox="1"/>
          <p:nvPr/>
        </p:nvSpPr>
        <p:spPr>
          <a:xfrm>
            <a:off x="297475" y="1395300"/>
            <a:ext cx="4494300" cy="3435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4800">
                <a:solidFill>
                  <a:srgbClr val="FFFFFF"/>
                </a:solidFill>
                <a:latin typeface="Arial Narrow"/>
                <a:ea typeface="Arial Narrow"/>
                <a:cs typeface="Arial Narrow"/>
                <a:sym typeface="Arial Narrow"/>
              </a:rPr>
              <a:t>DESIGNED FOR ADDICTION</a:t>
            </a:r>
            <a:endParaRPr b="1" sz="4800">
              <a:solidFill>
                <a:srgbClr val="FFFFFF"/>
              </a:solidFill>
              <a:latin typeface="Arial Narrow"/>
              <a:ea typeface="Arial Narrow"/>
              <a:cs typeface="Arial Narrow"/>
              <a:sym typeface="Arial Narrow"/>
            </a:endParaRPr>
          </a:p>
        </p:txBody>
      </p:sp>
      <p:sp>
        <p:nvSpPr>
          <p:cNvPr id="244" name="Google Shape;244;p27"/>
          <p:cNvSpPr txBox="1"/>
          <p:nvPr/>
        </p:nvSpPr>
        <p:spPr>
          <a:xfrm>
            <a:off x="2851125" y="147575"/>
            <a:ext cx="6116100" cy="860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b="1" lang="en-US" sz="3500">
                <a:solidFill>
                  <a:srgbClr val="FFFFFF"/>
                </a:solidFill>
              </a:rPr>
              <a:t>SESSION 1</a:t>
            </a:r>
            <a:endParaRPr b="1" sz="3500">
              <a:solidFill>
                <a:srgbClr val="FFFFFF"/>
              </a:solidFill>
            </a:endParaRPr>
          </a:p>
        </p:txBody>
      </p:sp>
      <p:sp>
        <p:nvSpPr>
          <p:cNvPr id="245" name="Google Shape;245;p27"/>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 name="Shape 345"/>
        <p:cNvGrpSpPr/>
        <p:nvPr/>
      </p:nvGrpSpPr>
      <p:grpSpPr>
        <a:xfrm>
          <a:off x="0" y="0"/>
          <a:ext cx="0" cy="0"/>
          <a:chOff x="0" y="0"/>
          <a:chExt cx="0" cy="0"/>
        </a:xfrm>
      </p:grpSpPr>
      <p:sp>
        <p:nvSpPr>
          <p:cNvPr id="346" name="Google Shape;346;p36"/>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rPr>
              <a:t>WANT TO LOOK LIKE HIM?</a:t>
            </a:r>
            <a:endParaRPr b="1" sz="3600">
              <a:solidFill>
                <a:srgbClr val="FFFFFF"/>
              </a:solidFill>
            </a:endParaRPr>
          </a:p>
        </p:txBody>
      </p:sp>
      <p:pic>
        <p:nvPicPr>
          <p:cNvPr id="347" name="Google Shape;347;p36"/>
          <p:cNvPicPr preferRelativeResize="0"/>
          <p:nvPr/>
        </p:nvPicPr>
        <p:blipFill>
          <a:blip r:embed="rId3">
            <a:alphaModFix/>
          </a:blip>
          <a:stretch>
            <a:fillRect/>
          </a:stretch>
        </p:blipFill>
        <p:spPr>
          <a:xfrm>
            <a:off x="1432250" y="1427375"/>
            <a:ext cx="5766049" cy="4684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sp>
        <p:nvSpPr>
          <p:cNvPr id="353" name="Google Shape;353;p37"/>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ANNOUNCING YOUR NEW TEAM!</a:t>
            </a:r>
            <a:endParaRPr b="1" sz="3600">
              <a:solidFill>
                <a:srgbClr val="FFFFFF"/>
              </a:solidFill>
            </a:endParaRPr>
          </a:p>
        </p:txBody>
      </p:sp>
      <p:pic>
        <p:nvPicPr>
          <p:cNvPr id="354" name="Google Shape;354;p37"/>
          <p:cNvPicPr preferRelativeResize="0"/>
          <p:nvPr/>
        </p:nvPicPr>
        <p:blipFill>
          <a:blip r:embed="rId3">
            <a:alphaModFix/>
          </a:blip>
          <a:stretch>
            <a:fillRect/>
          </a:stretch>
        </p:blipFill>
        <p:spPr>
          <a:xfrm>
            <a:off x="1103550" y="1523034"/>
            <a:ext cx="6936899" cy="46246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38"/>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Peer Group Facilitators: Split your group in two</a:t>
            </a:r>
            <a:endParaRPr/>
          </a:p>
          <a:p>
            <a:pPr indent="-203200" lvl="0" marL="228600" rtl="0" algn="l">
              <a:lnSpc>
                <a:spcPct val="100000"/>
              </a:lnSpc>
              <a:spcBef>
                <a:spcPts val="500"/>
              </a:spcBef>
              <a:spcAft>
                <a:spcPts val="0"/>
              </a:spcAft>
              <a:buClr>
                <a:schemeClr val="dk1"/>
              </a:buClr>
              <a:buSzPts val="2400"/>
              <a:buFont typeface="Arial"/>
              <a:buChar char="•"/>
            </a:pPr>
            <a:r>
              <a:rPr lang="en-US"/>
              <a:t>One half </a:t>
            </a:r>
            <a:r>
              <a:rPr lang="en-US"/>
              <a:t>of</a:t>
            </a:r>
            <a:r>
              <a:rPr lang="en-US"/>
              <a:t> the group </a:t>
            </a:r>
            <a:endParaRPr/>
          </a:p>
          <a:p>
            <a:pPr indent="-228600" lvl="1" marL="685800" rtl="0" algn="l">
              <a:lnSpc>
                <a:spcPct val="100000"/>
              </a:lnSpc>
              <a:spcBef>
                <a:spcPts val="500"/>
              </a:spcBef>
              <a:spcAft>
                <a:spcPts val="0"/>
              </a:spcAft>
              <a:buClr>
                <a:schemeClr val="dk1"/>
              </a:buClr>
              <a:buSzPts val="2400"/>
              <a:buFont typeface="Arial"/>
              <a:buChar char="•"/>
            </a:pPr>
            <a:r>
              <a:rPr lang="en-US"/>
              <a:t>Use scratch paper (or notecard) to </a:t>
            </a:r>
            <a:r>
              <a:rPr b="1" lang="en-US"/>
              <a:t>list</a:t>
            </a:r>
            <a:r>
              <a:rPr lang="en-US"/>
              <a:t> </a:t>
            </a:r>
            <a:r>
              <a:rPr b="1" lang="en-US"/>
              <a:t>health consequences </a:t>
            </a:r>
            <a:r>
              <a:rPr lang="en-US"/>
              <a:t>of using e-cigarettes.</a:t>
            </a:r>
            <a:endParaRPr/>
          </a:p>
          <a:p>
            <a:pPr indent="-203200" lvl="0" marL="228600" rtl="0" algn="l">
              <a:lnSpc>
                <a:spcPct val="100000"/>
              </a:lnSpc>
              <a:spcBef>
                <a:spcPts val="500"/>
              </a:spcBef>
              <a:spcAft>
                <a:spcPts val="0"/>
              </a:spcAft>
              <a:buClr>
                <a:schemeClr val="dk1"/>
              </a:buClr>
              <a:buSzPts val="2400"/>
              <a:buFont typeface="Arial"/>
              <a:buChar char="•"/>
            </a:pPr>
            <a:r>
              <a:rPr lang="en-US"/>
              <a:t>The other half of the group </a:t>
            </a:r>
            <a:endParaRPr/>
          </a:p>
          <a:p>
            <a:pPr indent="-228600" lvl="1" marL="685800" rtl="0" algn="l">
              <a:lnSpc>
                <a:spcPct val="100000"/>
              </a:lnSpc>
              <a:spcBef>
                <a:spcPts val="500"/>
              </a:spcBef>
              <a:spcAft>
                <a:spcPts val="0"/>
              </a:spcAft>
              <a:buClr>
                <a:schemeClr val="dk1"/>
              </a:buClr>
              <a:buSzPts val="2400"/>
              <a:buFont typeface="Arial"/>
              <a:buChar char="•"/>
            </a:pPr>
            <a:r>
              <a:rPr lang="en-US"/>
              <a:t>Use scratch paper (or notecard) to </a:t>
            </a:r>
            <a:r>
              <a:rPr b="1" lang="en-US"/>
              <a:t>list social consequences </a:t>
            </a:r>
            <a:r>
              <a:rPr lang="en-US"/>
              <a:t>related to social relationships, family relationships, personal identity and goals.</a:t>
            </a:r>
            <a:endParaRPr/>
          </a:p>
          <a:p>
            <a:pPr indent="-203200" lvl="0" marL="228600" rtl="0" algn="l">
              <a:lnSpc>
                <a:spcPct val="100000"/>
              </a:lnSpc>
              <a:spcBef>
                <a:spcPts val="500"/>
              </a:spcBef>
              <a:spcAft>
                <a:spcPts val="0"/>
              </a:spcAft>
              <a:buClr>
                <a:schemeClr val="dk1"/>
              </a:buClr>
              <a:buSzPts val="2400"/>
              <a:buFont typeface="Arial"/>
              <a:buChar char="•"/>
            </a:pPr>
            <a:r>
              <a:rPr lang="en-US"/>
              <a:t>Switch papers within your group and add anything that may have been left out.</a:t>
            </a:r>
            <a:endParaRPr/>
          </a:p>
          <a:p>
            <a:pPr indent="-76200" lvl="1" marL="685800" rtl="0" algn="l">
              <a:lnSpc>
                <a:spcPct val="100000"/>
              </a:lnSpc>
              <a:spcBef>
                <a:spcPts val="500"/>
              </a:spcBef>
              <a:spcAft>
                <a:spcPts val="0"/>
              </a:spcAft>
              <a:buClr>
                <a:schemeClr val="dk1"/>
              </a:buClr>
              <a:buSzPts val="2400"/>
              <a:buFont typeface="Arial"/>
              <a:buNone/>
            </a:pPr>
            <a:r>
              <a:t/>
            </a:r>
            <a:endParaRPr/>
          </a:p>
          <a:p>
            <a:pPr indent="0" lvl="1" marL="0" rtl="0" algn="l">
              <a:lnSpc>
                <a:spcPct val="100000"/>
              </a:lnSpc>
              <a:spcBef>
                <a:spcPts val="500"/>
              </a:spcBef>
              <a:spcAft>
                <a:spcPts val="0"/>
              </a:spcAft>
              <a:buClr>
                <a:schemeClr val="dk1"/>
              </a:buClr>
              <a:buSzPts val="24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361" name="Google Shape;361;p38"/>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a:t>
            </a:r>
            <a:r>
              <a:rPr b="1" lang="en-US" sz="3200">
                <a:solidFill>
                  <a:schemeClr val="lt1"/>
                </a:solidFill>
                <a:latin typeface="Arial Narrow"/>
                <a:ea typeface="Arial Narrow"/>
                <a:cs typeface="Arial Narrow"/>
                <a:sym typeface="Arial Narrow"/>
              </a:rPr>
              <a:t>NEGATIVE </a:t>
            </a:r>
            <a:r>
              <a:rPr b="1" lang="en-US" sz="3200">
                <a:solidFill>
                  <a:srgbClr val="FFFFFF"/>
                </a:solidFill>
                <a:latin typeface="Arial Narrow"/>
                <a:ea typeface="Arial Narrow"/>
                <a:cs typeface="Arial Narrow"/>
                <a:sym typeface="Arial Narrow"/>
              </a:rPr>
              <a:t>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39"/>
          <p:cNvSpPr txBox="1"/>
          <p:nvPr>
            <p:ph idx="1" type="body"/>
          </p:nvPr>
        </p:nvSpPr>
        <p:spPr>
          <a:xfrm>
            <a:off x="348073" y="1283409"/>
            <a:ext cx="8502900" cy="5129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65DA3"/>
              </a:buClr>
              <a:buSzPts val="2800"/>
              <a:buFont typeface="Arial"/>
              <a:buChar char="•"/>
            </a:pPr>
            <a:r>
              <a:rPr lang="en-US"/>
              <a:t>Health Consequences:</a:t>
            </a:r>
            <a:endParaRPr/>
          </a:p>
          <a:p>
            <a:pPr indent="-215900" lvl="1" marL="685800" rtl="0" algn="l">
              <a:lnSpc>
                <a:spcPct val="100000"/>
              </a:lnSpc>
              <a:spcBef>
                <a:spcPts val="500"/>
              </a:spcBef>
              <a:spcAft>
                <a:spcPts val="0"/>
              </a:spcAft>
              <a:buClr>
                <a:schemeClr val="dk1"/>
              </a:buClr>
              <a:buSzPts val="2200"/>
              <a:buFont typeface="Arial"/>
              <a:buChar char="•"/>
            </a:pPr>
            <a:r>
              <a:rPr lang="en-US" sz="2200"/>
              <a:t>Aerosol has toxic chemicals that can damage the lungs.</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Hacks your </a:t>
            </a:r>
            <a:r>
              <a:rPr lang="en-US" sz="2200"/>
              <a:t>brain</a:t>
            </a:r>
            <a:r>
              <a:rPr lang="en-US" sz="2200"/>
              <a:t> (dopamine reward system, impulse control center)</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Nicotine causes addiction</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Dry mouth, Vapor tongue, Sore throat, Nose bleed</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Nicotine toxicity: nausea, headache, increased heart rate </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Can be fatal for babies: SIDS, stillbirth, low birthweight</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Batteries explode</a:t>
            </a:r>
            <a:endParaRPr sz="2200"/>
          </a:p>
          <a:p>
            <a:pPr indent="-215900" lvl="1" marL="685800" rtl="0" algn="l">
              <a:lnSpc>
                <a:spcPct val="100000"/>
              </a:lnSpc>
              <a:spcBef>
                <a:spcPts val="500"/>
              </a:spcBef>
              <a:spcAft>
                <a:spcPts val="0"/>
              </a:spcAft>
              <a:buClr>
                <a:schemeClr val="dk1"/>
              </a:buClr>
              <a:buSzPts val="2200"/>
              <a:buFont typeface="Arial"/>
              <a:buChar char="•"/>
            </a:pPr>
            <a:r>
              <a:rPr lang="en-US" sz="2200"/>
              <a:t>Gateway to combustible tobacco, alcohol and marijuana and other addictive drugs.</a:t>
            </a:r>
            <a:endParaRPr sz="2200"/>
          </a:p>
          <a:p>
            <a:pPr indent="-228600" lvl="1" marL="685800" rtl="0" algn="l">
              <a:lnSpc>
                <a:spcPct val="100000"/>
              </a:lnSpc>
              <a:spcBef>
                <a:spcPts val="500"/>
              </a:spcBef>
              <a:spcAft>
                <a:spcPts val="0"/>
              </a:spcAft>
              <a:buClr>
                <a:schemeClr val="dk1"/>
              </a:buClr>
              <a:buSzPts val="2400"/>
              <a:buFont typeface="Arial"/>
              <a:buChar char="•"/>
            </a:pPr>
            <a:r>
              <a:rPr lang="en-US" sz="2200"/>
              <a:t>Ingesting e-liquid can be FATAL.</a:t>
            </a:r>
            <a:r>
              <a:rPr lang="en-US"/>
              <a:t>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a:p>
            <a:pPr indent="-50800" lvl="0" marL="228600" rtl="0" algn="l">
              <a:lnSpc>
                <a:spcPct val="100000"/>
              </a:lnSpc>
              <a:spcBef>
                <a:spcPts val="1000"/>
              </a:spcBef>
              <a:spcAft>
                <a:spcPts val="0"/>
              </a:spcAft>
              <a:buClr>
                <a:srgbClr val="065DA3"/>
              </a:buClr>
              <a:buSzPts val="2800"/>
              <a:buFont typeface="Arial"/>
              <a:buNone/>
            </a:pPr>
            <a:r>
              <a:t/>
            </a:r>
            <a:endParaRPr/>
          </a:p>
        </p:txBody>
      </p:sp>
      <p:sp>
        <p:nvSpPr>
          <p:cNvPr id="368" name="Google Shape;368;p39"/>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NEGATIVE 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0"/>
          <p:cNvSpPr txBox="1"/>
          <p:nvPr>
            <p:ph idx="1" type="body"/>
          </p:nvPr>
        </p:nvSpPr>
        <p:spPr>
          <a:xfrm>
            <a:off x="320575" y="1318181"/>
            <a:ext cx="8502900" cy="37968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65DA3"/>
              </a:buClr>
              <a:buSzPts val="2800"/>
              <a:buFont typeface="Arial"/>
              <a:buChar char="•"/>
            </a:pPr>
            <a:r>
              <a:rPr lang="en-US"/>
              <a:t>Social Consequences:</a:t>
            </a:r>
            <a:endParaRPr/>
          </a:p>
          <a:p>
            <a:pPr indent="-228600" lvl="1" marL="685800" rtl="0" algn="l">
              <a:lnSpc>
                <a:spcPct val="90000"/>
              </a:lnSpc>
              <a:spcBef>
                <a:spcPts val="500"/>
              </a:spcBef>
              <a:spcAft>
                <a:spcPts val="0"/>
              </a:spcAft>
              <a:buClr>
                <a:schemeClr val="dk1"/>
              </a:buClr>
              <a:buSzPts val="2400"/>
              <a:buFont typeface="Arial"/>
              <a:buChar char="•"/>
            </a:pPr>
            <a:r>
              <a:rPr lang="en-US"/>
              <a:t>Costs a lot of money, about $50 to get started</a:t>
            </a:r>
            <a:endParaRPr/>
          </a:p>
          <a:p>
            <a:pPr indent="-228600" lvl="1" marL="685800" rtl="0" algn="l">
              <a:lnSpc>
                <a:spcPct val="90000"/>
              </a:lnSpc>
              <a:spcBef>
                <a:spcPts val="500"/>
              </a:spcBef>
              <a:spcAft>
                <a:spcPts val="0"/>
              </a:spcAft>
              <a:buClr>
                <a:schemeClr val="dk1"/>
              </a:buClr>
              <a:buSzPts val="2400"/>
              <a:buFont typeface="Arial"/>
              <a:buChar char="•"/>
            </a:pPr>
            <a:r>
              <a:rPr lang="en-US"/>
              <a:t>Cartridge pods cost $3- $7</a:t>
            </a:r>
            <a:r>
              <a:rPr lang="en-US"/>
              <a:t> (per pod)</a:t>
            </a:r>
            <a:endParaRPr/>
          </a:p>
          <a:p>
            <a:pPr indent="-228600" lvl="1" marL="685800" rtl="0" algn="l">
              <a:lnSpc>
                <a:spcPct val="90000"/>
              </a:lnSpc>
              <a:spcBef>
                <a:spcPts val="500"/>
              </a:spcBef>
              <a:spcAft>
                <a:spcPts val="0"/>
              </a:spcAft>
              <a:buClr>
                <a:schemeClr val="dk1"/>
              </a:buClr>
              <a:buSzPts val="2400"/>
              <a:buFont typeface="Arial"/>
              <a:buChar char="•"/>
            </a:pPr>
            <a:r>
              <a:rPr lang="en-US"/>
              <a:t>Get </a:t>
            </a:r>
            <a:r>
              <a:rPr lang="en-US"/>
              <a:t>suspended</a:t>
            </a:r>
            <a:r>
              <a:rPr lang="en-US"/>
              <a:t> from sports</a:t>
            </a:r>
            <a:endParaRPr/>
          </a:p>
          <a:p>
            <a:pPr indent="-228600" lvl="1" marL="685800" rtl="0" algn="l">
              <a:lnSpc>
                <a:spcPct val="90000"/>
              </a:lnSpc>
              <a:spcBef>
                <a:spcPts val="500"/>
              </a:spcBef>
              <a:spcAft>
                <a:spcPts val="0"/>
              </a:spcAft>
              <a:buClr>
                <a:schemeClr val="dk1"/>
              </a:buClr>
              <a:buSzPts val="2400"/>
              <a:buFont typeface="Arial"/>
              <a:buChar char="•"/>
            </a:pPr>
            <a:r>
              <a:rPr lang="en-US"/>
              <a:t>Bad role model to younger family members</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at school or at home.</a:t>
            </a:r>
            <a:endParaRPr/>
          </a:p>
          <a:p>
            <a:pPr indent="-228600" lvl="1" marL="685800" rtl="0" algn="l">
              <a:lnSpc>
                <a:spcPct val="90000"/>
              </a:lnSpc>
              <a:spcBef>
                <a:spcPts val="500"/>
              </a:spcBef>
              <a:spcAft>
                <a:spcPts val="0"/>
              </a:spcAft>
              <a:buClr>
                <a:schemeClr val="dk1"/>
              </a:buClr>
              <a:buSzPts val="2400"/>
              <a:buFont typeface="Arial"/>
              <a:buChar char="•"/>
            </a:pPr>
            <a:r>
              <a:rPr lang="en-US"/>
              <a:t>Get in trouble with the law (Purchasing or possession is against the law under 18 or 21 depending on state)</a:t>
            </a:r>
            <a:endParaRPr/>
          </a:p>
          <a:p>
            <a:pPr indent="-228600" lvl="1" marL="685800" rtl="0" algn="l">
              <a:lnSpc>
                <a:spcPct val="90000"/>
              </a:lnSpc>
              <a:spcBef>
                <a:spcPts val="500"/>
              </a:spcBef>
              <a:spcAft>
                <a:spcPts val="0"/>
              </a:spcAft>
              <a:buClr>
                <a:schemeClr val="dk1"/>
              </a:buClr>
              <a:buSzPts val="2400"/>
              <a:buFont typeface="Arial"/>
              <a:buChar char="•"/>
            </a:pPr>
            <a:r>
              <a:rPr lang="en-US"/>
              <a:t>Lose the trust of parents</a:t>
            </a:r>
            <a:endParaRPr/>
          </a:p>
          <a:p>
            <a:pPr indent="-50800" lvl="0" marL="228600" rtl="0" algn="l">
              <a:lnSpc>
                <a:spcPct val="90000"/>
              </a:lnSpc>
              <a:spcBef>
                <a:spcPts val="1000"/>
              </a:spcBef>
              <a:spcAft>
                <a:spcPts val="0"/>
              </a:spcAft>
              <a:buClr>
                <a:srgbClr val="065DA3"/>
              </a:buClr>
              <a:buSzPts val="2800"/>
              <a:buFont typeface="Arial"/>
              <a:buNone/>
            </a:pPr>
            <a:r>
              <a:t/>
            </a:r>
            <a:endParaRPr/>
          </a:p>
          <a:p>
            <a:pPr indent="-50800" lvl="0" marL="228600" rtl="0" algn="l">
              <a:lnSpc>
                <a:spcPct val="90000"/>
              </a:lnSpc>
              <a:spcBef>
                <a:spcPts val="1000"/>
              </a:spcBef>
              <a:spcAft>
                <a:spcPts val="0"/>
              </a:spcAft>
              <a:buClr>
                <a:srgbClr val="065DA3"/>
              </a:buClr>
              <a:buSzPts val="2800"/>
              <a:buFont typeface="Arial"/>
              <a:buNone/>
            </a:pPr>
            <a:r>
              <a:t/>
            </a:r>
            <a:endParaRPr/>
          </a:p>
        </p:txBody>
      </p:sp>
      <p:sp>
        <p:nvSpPr>
          <p:cNvPr id="375" name="Google Shape;375;p40"/>
          <p:cNvSpPr txBox="1"/>
          <p:nvPr/>
        </p:nvSpPr>
        <p:spPr>
          <a:xfrm>
            <a:off x="181300" y="118250"/>
            <a:ext cx="6936900" cy="960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00">
                <a:solidFill>
                  <a:srgbClr val="FFFFFF"/>
                </a:solidFill>
                <a:latin typeface="Arial Narrow"/>
                <a:ea typeface="Arial Narrow"/>
                <a:cs typeface="Arial Narrow"/>
                <a:sym typeface="Arial Narrow"/>
              </a:rPr>
              <a:t>ACTIVITY 1: NEGATIVE CONSEQUENCES OF USING E-CIGARETTES</a:t>
            </a:r>
            <a:endParaRPr b="1" sz="3200">
              <a:solidFill>
                <a:srgbClr val="FFFFFF"/>
              </a:solidFill>
              <a:latin typeface="Arial Narrow"/>
              <a:ea typeface="Arial Narrow"/>
              <a:cs typeface="Arial Narrow"/>
              <a:sym typeface="Arial Narr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1"/>
          <p:cNvSpPr txBox="1"/>
          <p:nvPr/>
        </p:nvSpPr>
        <p:spPr>
          <a:xfrm>
            <a:off x="348073" y="1283409"/>
            <a:ext cx="3864300" cy="5129100"/>
          </a:xfrm>
          <a:prstGeom prst="rect">
            <a:avLst/>
          </a:prstGeom>
          <a:noFill/>
          <a:ln>
            <a:noFill/>
          </a:ln>
        </p:spPr>
        <p:txBody>
          <a:bodyPr anchorCtr="0" anchor="t" bIns="45700" lIns="91425" spcFirstLastPara="1" rIns="91425" wrap="square" tIns="45700">
            <a:noAutofit/>
          </a:bodyPr>
          <a:lstStyle/>
          <a:p>
            <a:pPr indent="-76200" lvl="0" marL="228600" marR="0" rtl="0" algn="l">
              <a:lnSpc>
                <a:spcPct val="100000"/>
              </a:lnSpc>
              <a:spcBef>
                <a:spcPts val="1000"/>
              </a:spcBef>
              <a:spcAft>
                <a:spcPts val="0"/>
              </a:spcAft>
              <a:buClr>
                <a:srgbClr val="065DA3"/>
              </a:buClr>
              <a:buSzPts val="2400"/>
              <a:buFont typeface="Arial"/>
              <a:buNone/>
            </a:pPr>
            <a:r>
              <a:t/>
            </a:r>
            <a:endParaRPr b="1" i="0" sz="2400">
              <a:solidFill>
                <a:srgbClr val="065DA3"/>
              </a:solidFill>
              <a:latin typeface="Arial"/>
              <a:ea typeface="Arial"/>
              <a:cs typeface="Arial"/>
              <a:sym typeface="Arial"/>
            </a:endParaRPr>
          </a:p>
        </p:txBody>
      </p:sp>
      <p:sp>
        <p:nvSpPr>
          <p:cNvPr id="382" name="Google Shape;382;p41"/>
          <p:cNvSpPr txBox="1"/>
          <p:nvPr/>
        </p:nvSpPr>
        <p:spPr>
          <a:xfrm>
            <a:off x="181300" y="118250"/>
            <a:ext cx="7080300" cy="932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300">
                <a:solidFill>
                  <a:srgbClr val="FFFFFF"/>
                </a:solidFill>
              </a:rPr>
              <a:t>ASSIGNMENT: PEER &amp; </a:t>
            </a:r>
            <a:br>
              <a:rPr b="1" lang="en-US" sz="3300">
                <a:solidFill>
                  <a:srgbClr val="FFFFFF"/>
                </a:solidFill>
              </a:rPr>
            </a:br>
            <a:r>
              <a:rPr b="1" lang="en-US" sz="3300">
                <a:solidFill>
                  <a:srgbClr val="FFFFFF"/>
                </a:solidFill>
              </a:rPr>
              <a:t>ADULT INTERVIEW</a:t>
            </a:r>
            <a:endParaRPr b="1" sz="3300">
              <a:solidFill>
                <a:srgbClr val="FFFFFF"/>
              </a:solidFill>
            </a:endParaRPr>
          </a:p>
        </p:txBody>
      </p:sp>
      <p:pic>
        <p:nvPicPr>
          <p:cNvPr id="383" name="Google Shape;383;p41"/>
          <p:cNvPicPr preferRelativeResize="0"/>
          <p:nvPr/>
        </p:nvPicPr>
        <p:blipFill>
          <a:blip r:embed="rId3">
            <a:alphaModFix/>
          </a:blip>
          <a:stretch>
            <a:fillRect/>
          </a:stretch>
        </p:blipFill>
        <p:spPr>
          <a:xfrm>
            <a:off x="1407884" y="1774792"/>
            <a:ext cx="6328224" cy="41463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Google Shape;251;p28"/>
          <p:cNvPicPr preferRelativeResize="0"/>
          <p:nvPr/>
        </p:nvPicPr>
        <p:blipFill rotWithShape="1">
          <a:blip r:embed="rId3">
            <a:alphaModFix/>
          </a:blip>
          <a:srcRect b="0" l="0" r="0" t="0"/>
          <a:stretch/>
        </p:blipFill>
        <p:spPr>
          <a:xfrm>
            <a:off x="460125" y="1366013"/>
            <a:ext cx="1893300" cy="4278375"/>
          </a:xfrm>
          <a:prstGeom prst="rect">
            <a:avLst/>
          </a:prstGeom>
          <a:noFill/>
          <a:ln>
            <a:noFill/>
          </a:ln>
        </p:spPr>
      </p:pic>
      <p:pic>
        <p:nvPicPr>
          <p:cNvPr id="252" name="Google Shape;252;p28"/>
          <p:cNvPicPr preferRelativeResize="0"/>
          <p:nvPr>
            <p:ph idx="1" type="body"/>
          </p:nvPr>
        </p:nvPicPr>
        <p:blipFill rotWithShape="1">
          <a:blip r:embed="rId4">
            <a:alphaModFix/>
          </a:blip>
          <a:srcRect b="1931" l="0" r="0" t="0"/>
          <a:stretch/>
        </p:blipFill>
        <p:spPr>
          <a:xfrm>
            <a:off x="2832475" y="1366025"/>
            <a:ext cx="5852400" cy="4000200"/>
          </a:xfrm>
          <a:prstGeom prst="rect">
            <a:avLst/>
          </a:prstGeom>
          <a:noFill/>
          <a:ln>
            <a:noFill/>
          </a:ln>
        </p:spPr>
      </p:pic>
      <p:pic>
        <p:nvPicPr>
          <p:cNvPr id="253" name="Google Shape;253;p28"/>
          <p:cNvPicPr preferRelativeResize="0"/>
          <p:nvPr/>
        </p:nvPicPr>
        <p:blipFill rotWithShape="1">
          <a:blip r:embed="rId5">
            <a:alphaModFix/>
          </a:blip>
          <a:srcRect b="0" l="0" r="0" t="0"/>
          <a:stretch/>
        </p:blipFill>
        <p:spPr>
          <a:xfrm>
            <a:off x="7570459" y="5433797"/>
            <a:ext cx="1114425" cy="504825"/>
          </a:xfrm>
          <a:prstGeom prst="rect">
            <a:avLst/>
          </a:prstGeom>
          <a:noFill/>
          <a:ln>
            <a:noFill/>
          </a:ln>
        </p:spPr>
      </p:pic>
      <p:sp>
        <p:nvSpPr>
          <p:cNvPr id="254" name="Google Shape;254;p28"/>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WHAT IS CATCH MY BREATH?</a:t>
            </a:r>
            <a:endParaRPr b="1" sz="3600">
              <a:solidFill>
                <a:srgbClr val="FFFFFF"/>
              </a:solidFill>
            </a:endParaRPr>
          </a:p>
        </p:txBody>
      </p:sp>
      <p:pic>
        <p:nvPicPr>
          <p:cNvPr id="255" name="Google Shape;255;p28"/>
          <p:cNvPicPr preferRelativeResize="0"/>
          <p:nvPr/>
        </p:nvPicPr>
        <p:blipFill>
          <a:blip r:embed="rId6">
            <a:alphaModFix/>
          </a:blip>
          <a:stretch>
            <a:fillRect/>
          </a:stretch>
        </p:blipFill>
        <p:spPr>
          <a:xfrm>
            <a:off x="2832475" y="5496063"/>
            <a:ext cx="1893300" cy="5326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Google Shape;261;p29"/>
          <p:cNvSpPr txBox="1"/>
          <p:nvPr/>
        </p:nvSpPr>
        <p:spPr>
          <a:xfrm>
            <a:off x="217325" y="93783"/>
            <a:ext cx="6951900" cy="916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br>
              <a:rPr b="1" lang="en-US" sz="3200">
                <a:solidFill>
                  <a:srgbClr val="FFFFFF"/>
                </a:solidFill>
                <a:latin typeface="Arial Narrow"/>
                <a:ea typeface="Arial Narrow"/>
                <a:cs typeface="Arial Narrow"/>
                <a:sym typeface="Arial Narrow"/>
              </a:rPr>
            </a:br>
            <a:br>
              <a:rPr b="1" lang="en-US" sz="3200">
                <a:solidFill>
                  <a:srgbClr val="FFFFFF"/>
                </a:solidFill>
                <a:latin typeface="Arial Narrow"/>
                <a:ea typeface="Arial Narrow"/>
                <a:cs typeface="Arial Narrow"/>
                <a:sym typeface="Arial Narrow"/>
              </a:rPr>
            </a:br>
            <a:endParaRPr b="1" sz="3200">
              <a:solidFill>
                <a:srgbClr val="FFFFFF"/>
              </a:solidFill>
              <a:latin typeface="Arial Narrow"/>
              <a:ea typeface="Arial Narrow"/>
              <a:cs typeface="Arial Narrow"/>
              <a:sym typeface="Arial Narrow"/>
            </a:endParaRPr>
          </a:p>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TOBACCO AND NICOTINE 101</a:t>
            </a:r>
            <a:endParaRPr b="1" sz="3600">
              <a:solidFill>
                <a:srgbClr val="FFFFFF"/>
              </a:solidFill>
            </a:endParaRPr>
          </a:p>
          <a:p>
            <a:pPr indent="0" lvl="0" marL="0" rtl="0" algn="l">
              <a:lnSpc>
                <a:spcPct val="90000"/>
              </a:lnSpc>
              <a:spcBef>
                <a:spcPts val="0"/>
              </a:spcBef>
              <a:spcAft>
                <a:spcPts val="0"/>
              </a:spcAft>
              <a:buNone/>
            </a:pPr>
            <a:br>
              <a:rPr b="1" lang="en-US" sz="2000">
                <a:solidFill>
                  <a:srgbClr val="FFC000"/>
                </a:solidFill>
                <a:latin typeface="Arial Narrow"/>
                <a:ea typeface="Arial Narrow"/>
                <a:cs typeface="Arial Narrow"/>
                <a:sym typeface="Arial Narrow"/>
              </a:rPr>
            </a:br>
            <a:br>
              <a:rPr b="1" lang="en-US" sz="3600">
                <a:solidFill>
                  <a:srgbClr val="FFFFFF"/>
                </a:solidFill>
                <a:latin typeface="Arial Narrow"/>
                <a:ea typeface="Arial Narrow"/>
                <a:cs typeface="Arial Narrow"/>
                <a:sym typeface="Arial Narrow"/>
              </a:rPr>
            </a:br>
            <a:endParaRPr b="1" sz="3600">
              <a:solidFill>
                <a:srgbClr val="FFFFFF"/>
              </a:solidFill>
              <a:latin typeface="Arial Narrow"/>
              <a:ea typeface="Arial Narrow"/>
              <a:cs typeface="Arial Narrow"/>
              <a:sym typeface="Arial Narrow"/>
            </a:endParaRPr>
          </a:p>
        </p:txBody>
      </p:sp>
      <p:pic>
        <p:nvPicPr>
          <p:cNvPr id="262" name="Google Shape;262;p29"/>
          <p:cNvPicPr preferRelativeResize="0"/>
          <p:nvPr/>
        </p:nvPicPr>
        <p:blipFill rotWithShape="1">
          <a:blip r:embed="rId3">
            <a:alphaModFix/>
          </a:blip>
          <a:srcRect b="0" l="0" r="0" t="0"/>
          <a:stretch/>
        </p:blipFill>
        <p:spPr>
          <a:xfrm>
            <a:off x="3210631" y="2044022"/>
            <a:ext cx="18360" cy="18360"/>
          </a:xfrm>
          <a:prstGeom prst="rect">
            <a:avLst/>
          </a:prstGeom>
          <a:noFill/>
          <a:ln>
            <a:noFill/>
          </a:ln>
        </p:spPr>
      </p:pic>
      <p:pic>
        <p:nvPicPr>
          <p:cNvPr id="263" name="Google Shape;263;p29"/>
          <p:cNvPicPr preferRelativeResize="0"/>
          <p:nvPr/>
        </p:nvPicPr>
        <p:blipFill rotWithShape="1">
          <a:blip r:embed="rId4">
            <a:alphaModFix/>
          </a:blip>
          <a:srcRect b="0" l="41949" r="45969" t="0"/>
          <a:stretch/>
        </p:blipFill>
        <p:spPr>
          <a:xfrm rot="5400000">
            <a:off x="6338973" y="2763562"/>
            <a:ext cx="1104674" cy="3991525"/>
          </a:xfrm>
          <a:prstGeom prst="rect">
            <a:avLst/>
          </a:prstGeom>
          <a:noFill/>
          <a:ln>
            <a:noFill/>
          </a:ln>
        </p:spPr>
      </p:pic>
      <p:pic>
        <p:nvPicPr>
          <p:cNvPr id="264" name="Google Shape;264;p29"/>
          <p:cNvPicPr preferRelativeResize="0"/>
          <p:nvPr/>
        </p:nvPicPr>
        <p:blipFill>
          <a:blip r:embed="rId5">
            <a:alphaModFix/>
          </a:blip>
          <a:stretch>
            <a:fillRect/>
          </a:stretch>
        </p:blipFill>
        <p:spPr>
          <a:xfrm>
            <a:off x="5585500" y="1795775"/>
            <a:ext cx="2710031" cy="1626025"/>
          </a:xfrm>
          <a:prstGeom prst="rect">
            <a:avLst/>
          </a:prstGeom>
          <a:noFill/>
          <a:ln>
            <a:noFill/>
          </a:ln>
        </p:spPr>
      </p:pic>
      <p:sp>
        <p:nvSpPr>
          <p:cNvPr id="265" name="Google Shape;265;p29"/>
          <p:cNvSpPr txBox="1"/>
          <p:nvPr/>
        </p:nvSpPr>
        <p:spPr>
          <a:xfrm>
            <a:off x="324725" y="1303075"/>
            <a:ext cx="3789900" cy="60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000">
                <a:solidFill>
                  <a:srgbClr val="065DA3"/>
                </a:solidFill>
              </a:rPr>
              <a:t>Combustible tobacco</a:t>
            </a:r>
            <a:endParaRPr sz="2000">
              <a:solidFill>
                <a:srgbClr val="065DA3"/>
              </a:solidFill>
            </a:endParaRPr>
          </a:p>
        </p:txBody>
      </p:sp>
      <p:sp>
        <p:nvSpPr>
          <p:cNvPr id="266" name="Google Shape;266;p29"/>
          <p:cNvSpPr txBox="1"/>
          <p:nvPr/>
        </p:nvSpPr>
        <p:spPr>
          <a:xfrm>
            <a:off x="4996360" y="130306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Smokeless tobacco</a:t>
            </a:r>
            <a:endParaRPr sz="2000">
              <a:solidFill>
                <a:srgbClr val="065DA3"/>
              </a:solidFill>
            </a:endParaRPr>
          </a:p>
        </p:txBody>
      </p:sp>
      <p:sp>
        <p:nvSpPr>
          <p:cNvPr id="267" name="Google Shape;267;p29"/>
          <p:cNvSpPr txBox="1"/>
          <p:nvPr/>
        </p:nvSpPr>
        <p:spPr>
          <a:xfrm>
            <a:off x="324735" y="357261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E-cigarettes</a:t>
            </a:r>
            <a:endParaRPr b="1" sz="2000">
              <a:solidFill>
                <a:srgbClr val="065DA3"/>
              </a:solidFill>
            </a:endParaRPr>
          </a:p>
        </p:txBody>
      </p:sp>
      <p:sp>
        <p:nvSpPr>
          <p:cNvPr id="268" name="Google Shape;268;p29"/>
          <p:cNvSpPr txBox="1"/>
          <p:nvPr/>
        </p:nvSpPr>
        <p:spPr>
          <a:xfrm>
            <a:off x="4709098" y="3600113"/>
            <a:ext cx="3789900" cy="606900"/>
          </a:xfrm>
          <a:prstGeom prst="rect">
            <a:avLst/>
          </a:prstGeom>
          <a:noFill/>
          <a:ln>
            <a:noFill/>
          </a:ln>
        </p:spPr>
        <p:txBody>
          <a:bodyPr anchorCtr="0" anchor="t" bIns="45700" lIns="91425" spcFirstLastPara="1" rIns="91425" wrap="square" tIns="45700">
            <a:noAutofit/>
          </a:bodyPr>
          <a:lstStyle/>
          <a:p>
            <a:pPr indent="0" lvl="2" marL="0" rtl="0" algn="ctr">
              <a:spcBef>
                <a:spcPts val="500"/>
              </a:spcBef>
              <a:spcAft>
                <a:spcPts val="0"/>
              </a:spcAft>
              <a:buNone/>
            </a:pPr>
            <a:r>
              <a:rPr b="1" lang="en-US" sz="2000">
                <a:solidFill>
                  <a:srgbClr val="065DA3"/>
                </a:solidFill>
              </a:rPr>
              <a:t>Heat-not-Burn</a:t>
            </a:r>
            <a:endParaRPr b="1" sz="2000">
              <a:solidFill>
                <a:srgbClr val="065DA3"/>
              </a:solidFill>
            </a:endParaRPr>
          </a:p>
        </p:txBody>
      </p:sp>
      <p:pic>
        <p:nvPicPr>
          <p:cNvPr id="269" name="Google Shape;269;p29"/>
          <p:cNvPicPr preferRelativeResize="0"/>
          <p:nvPr/>
        </p:nvPicPr>
        <p:blipFill>
          <a:blip r:embed="rId6">
            <a:alphaModFix/>
          </a:blip>
          <a:stretch>
            <a:fillRect/>
          </a:stretch>
        </p:blipFill>
        <p:spPr>
          <a:xfrm>
            <a:off x="1870100" y="1795787"/>
            <a:ext cx="2445138" cy="1626025"/>
          </a:xfrm>
          <a:prstGeom prst="rect">
            <a:avLst/>
          </a:prstGeom>
          <a:noFill/>
          <a:ln>
            <a:noFill/>
          </a:ln>
        </p:spPr>
      </p:pic>
      <p:pic>
        <p:nvPicPr>
          <p:cNvPr id="270" name="Google Shape;270;p29"/>
          <p:cNvPicPr preferRelativeResize="0"/>
          <p:nvPr/>
        </p:nvPicPr>
        <p:blipFill rotWithShape="1">
          <a:blip r:embed="rId7">
            <a:alphaModFix/>
          </a:blip>
          <a:srcRect b="8101" l="0" r="0" t="11840"/>
          <a:stretch/>
        </p:blipFill>
        <p:spPr>
          <a:xfrm>
            <a:off x="324725" y="2001850"/>
            <a:ext cx="2288847" cy="1213875"/>
          </a:xfrm>
          <a:prstGeom prst="rect">
            <a:avLst/>
          </a:prstGeom>
          <a:noFill/>
          <a:ln>
            <a:noFill/>
          </a:ln>
        </p:spPr>
      </p:pic>
      <p:pic>
        <p:nvPicPr>
          <p:cNvPr id="271" name="Google Shape;271;p29"/>
          <p:cNvPicPr preferRelativeResize="0"/>
          <p:nvPr/>
        </p:nvPicPr>
        <p:blipFill rotWithShape="1">
          <a:blip r:embed="rId8">
            <a:alphaModFix/>
          </a:blip>
          <a:srcRect b="0" l="70926" r="0" t="36952"/>
          <a:stretch/>
        </p:blipFill>
        <p:spPr>
          <a:xfrm>
            <a:off x="845690" y="4079101"/>
            <a:ext cx="1882619" cy="1909783"/>
          </a:xfrm>
          <a:prstGeom prst="rect">
            <a:avLst/>
          </a:prstGeom>
          <a:noFill/>
          <a:ln>
            <a:noFill/>
          </a:ln>
        </p:spPr>
      </p:pic>
      <p:pic>
        <p:nvPicPr>
          <p:cNvPr id="272" name="Google Shape;272;p29"/>
          <p:cNvPicPr preferRelativeResize="0"/>
          <p:nvPr/>
        </p:nvPicPr>
        <p:blipFill rotWithShape="1">
          <a:blip r:embed="rId8">
            <a:alphaModFix/>
          </a:blip>
          <a:srcRect b="13370" l="62773" r="28659" t="39568"/>
          <a:stretch/>
        </p:blipFill>
        <p:spPr>
          <a:xfrm rot="-291488">
            <a:off x="2880120" y="4012117"/>
            <a:ext cx="758143" cy="1948141"/>
          </a:xfrm>
          <a:prstGeom prst="rect">
            <a:avLst/>
          </a:prstGeom>
          <a:noFill/>
          <a:ln>
            <a:noFill/>
          </a:ln>
        </p:spPr>
      </p:pic>
      <p:sp>
        <p:nvSpPr>
          <p:cNvPr id="273" name="Google Shape;273;p29"/>
          <p:cNvSpPr txBox="1"/>
          <p:nvPr/>
        </p:nvSpPr>
        <p:spPr>
          <a:xfrm>
            <a:off x="965850" y="5842175"/>
            <a:ext cx="7212300" cy="387300"/>
          </a:xfrm>
          <a:prstGeom prst="rect">
            <a:avLst/>
          </a:prstGeom>
          <a:noFill/>
          <a:ln>
            <a:noFill/>
          </a:ln>
        </p:spPr>
        <p:txBody>
          <a:bodyPr anchorCtr="0" anchor="t" bIns="91425" lIns="91425" spcFirstLastPara="1" rIns="91425" wrap="square" tIns="91425">
            <a:noAutofit/>
          </a:bodyPr>
          <a:lstStyle/>
          <a:p>
            <a:pPr indent="0" lvl="2" marL="0" rtl="0" algn="ctr">
              <a:spcBef>
                <a:spcPts val="500"/>
              </a:spcBef>
              <a:spcAft>
                <a:spcPts val="0"/>
              </a:spcAft>
              <a:buNone/>
            </a:pPr>
            <a:r>
              <a:rPr b="1" i="1" lang="en-US" sz="2400">
                <a:solidFill>
                  <a:srgbClr val="C00000"/>
                </a:solidFill>
              </a:rPr>
              <a:t>What do all of these products have in common?</a:t>
            </a:r>
            <a:endParaRPr i="1" sz="2400">
              <a:solidFill>
                <a:srgbClr val="C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grpSp>
        <p:nvGrpSpPr>
          <p:cNvPr id="279" name="Google Shape;279;p30"/>
          <p:cNvGrpSpPr/>
          <p:nvPr/>
        </p:nvGrpSpPr>
        <p:grpSpPr>
          <a:xfrm>
            <a:off x="552378" y="1933655"/>
            <a:ext cx="8172345" cy="4422686"/>
            <a:chOff x="2574" y="0"/>
            <a:chExt cx="8781802" cy="4752000"/>
          </a:xfrm>
        </p:grpSpPr>
        <p:sp>
          <p:nvSpPr>
            <p:cNvPr id="280" name="Google Shape;280;p30"/>
            <p:cNvSpPr/>
            <p:nvPr/>
          </p:nvSpPr>
          <p:spPr>
            <a:xfrm>
              <a:off x="659014" y="0"/>
              <a:ext cx="7468800" cy="4752000"/>
            </a:xfrm>
            <a:prstGeom prst="rightArrow">
              <a:avLst>
                <a:gd fmla="val 50000" name="adj1"/>
                <a:gd fmla="val 50000" name="adj2"/>
              </a:avLst>
            </a:prstGeom>
            <a:solidFill>
              <a:srgbClr val="CCD3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0"/>
            <p:cNvSpPr/>
            <p:nvPr/>
          </p:nvSpPr>
          <p:spPr>
            <a:xfrm>
              <a:off x="2574" y="1425623"/>
              <a:ext cx="1549800" cy="1900800"/>
            </a:xfrm>
            <a:prstGeom prst="roundRect">
              <a:avLst>
                <a:gd fmla="val 16667" name="adj"/>
              </a:avLst>
            </a:prstGeom>
            <a:solidFill>
              <a:srgbClr val="C0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0"/>
            <p:cNvSpPr txBox="1"/>
            <p:nvPr/>
          </p:nvSpPr>
          <p:spPr>
            <a:xfrm>
              <a:off x="78225" y="1501274"/>
              <a:ext cx="1398300" cy="1749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1" lang="en-US" sz="1800" u="none">
                  <a:solidFill>
                    <a:schemeClr val="lt1"/>
                  </a:solidFill>
                  <a:latin typeface="Arial"/>
                  <a:ea typeface="Arial"/>
                  <a:cs typeface="Arial"/>
                  <a:sym typeface="Arial"/>
                </a:rPr>
                <a:t>Most Harmful</a:t>
              </a:r>
              <a:endParaRPr/>
            </a:p>
            <a:p>
              <a:pPr indent="0" lvl="0" marL="0" marR="0" rtl="0" algn="ctr">
                <a:lnSpc>
                  <a:spcPct val="100000"/>
                </a:lnSpc>
                <a:spcBef>
                  <a:spcPts val="630"/>
                </a:spcBef>
                <a:spcAft>
                  <a:spcPts val="0"/>
                </a:spcAft>
                <a:buNone/>
              </a:pPr>
              <a:r>
                <a:rPr lang="en-US" sz="1600">
                  <a:solidFill>
                    <a:schemeClr val="lt1"/>
                  </a:solidFill>
                  <a:latin typeface="Arial"/>
                  <a:ea typeface="Arial"/>
                  <a:cs typeface="Arial"/>
                  <a:sym typeface="Arial"/>
                </a:rPr>
                <a:t>Cigarette</a:t>
              </a:r>
              <a:endParaRPr/>
            </a:p>
            <a:p>
              <a:pPr indent="0" lvl="0" marL="0" marR="0" rtl="0" algn="ctr">
                <a:lnSpc>
                  <a:spcPct val="100000"/>
                </a:lnSpc>
                <a:spcBef>
                  <a:spcPts val="0"/>
                </a:spcBef>
                <a:spcAft>
                  <a:spcPts val="0"/>
                </a:spcAft>
                <a:buNone/>
              </a:pPr>
              <a:r>
                <a:rPr lang="en-US" sz="1600">
                  <a:solidFill>
                    <a:schemeClr val="lt1"/>
                  </a:solidFill>
                  <a:latin typeface="Arial"/>
                  <a:ea typeface="Arial"/>
                  <a:cs typeface="Arial"/>
                  <a:sym typeface="Arial"/>
                </a:rPr>
                <a:t>Cigar</a:t>
              </a:r>
              <a:endParaRPr/>
            </a:p>
            <a:p>
              <a:pPr indent="0" lvl="0" marL="0" marR="0" rtl="0" algn="ctr">
                <a:lnSpc>
                  <a:spcPct val="100000"/>
                </a:lnSpc>
                <a:spcBef>
                  <a:spcPts val="0"/>
                </a:spcBef>
                <a:spcAft>
                  <a:spcPts val="0"/>
                </a:spcAft>
                <a:buNone/>
              </a:pPr>
              <a:r>
                <a:rPr lang="en-US" sz="1600">
                  <a:solidFill>
                    <a:schemeClr val="lt1"/>
                  </a:solidFill>
                  <a:latin typeface="Arial"/>
                  <a:ea typeface="Arial"/>
                  <a:cs typeface="Arial"/>
                  <a:sym typeface="Arial"/>
                </a:rPr>
                <a:t>Hookah</a:t>
              </a:r>
              <a:endParaRPr sz="1600">
                <a:solidFill>
                  <a:schemeClr val="lt1"/>
                </a:solidFill>
                <a:latin typeface="Arial"/>
                <a:ea typeface="Arial"/>
                <a:cs typeface="Arial"/>
                <a:sym typeface="Arial"/>
              </a:endParaRPr>
            </a:p>
          </p:txBody>
        </p:sp>
        <p:sp>
          <p:nvSpPr>
            <p:cNvPr id="283" name="Google Shape;283;p30"/>
            <p:cNvSpPr/>
            <p:nvPr/>
          </p:nvSpPr>
          <p:spPr>
            <a:xfrm>
              <a:off x="1810574" y="1425623"/>
              <a:ext cx="1549800" cy="1900800"/>
            </a:xfrm>
            <a:prstGeom prst="roundRect">
              <a:avLst>
                <a:gd fmla="val 16667" name="adj"/>
              </a:avLst>
            </a:prstGeom>
            <a:solidFill>
              <a:srgbClr val="FF00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0"/>
            <p:cNvSpPr txBox="1"/>
            <p:nvPr/>
          </p:nvSpPr>
          <p:spPr>
            <a:xfrm>
              <a:off x="1886225"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Smoke- less Tobacco</a:t>
              </a:r>
              <a:endParaRPr sz="1600">
                <a:solidFill>
                  <a:schemeClr val="lt1"/>
                </a:solidFill>
                <a:latin typeface="Arial"/>
                <a:ea typeface="Arial"/>
                <a:cs typeface="Arial"/>
                <a:sym typeface="Arial"/>
              </a:endParaRPr>
            </a:p>
          </p:txBody>
        </p:sp>
        <p:sp>
          <p:nvSpPr>
            <p:cNvPr id="285" name="Google Shape;285;p30"/>
            <p:cNvSpPr/>
            <p:nvPr/>
          </p:nvSpPr>
          <p:spPr>
            <a:xfrm>
              <a:off x="3618575" y="1425623"/>
              <a:ext cx="1549800" cy="1900800"/>
            </a:xfrm>
            <a:prstGeom prst="roundRect">
              <a:avLst>
                <a:gd fmla="val 16667" name="adj"/>
              </a:avLst>
            </a:prstGeom>
            <a:solidFill>
              <a:srgbClr val="FF660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0"/>
            <p:cNvSpPr txBox="1"/>
            <p:nvPr/>
          </p:nvSpPr>
          <p:spPr>
            <a:xfrm>
              <a:off x="3694226"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Heat Not Burn</a:t>
              </a:r>
              <a:endParaRPr sz="1600">
                <a:solidFill>
                  <a:schemeClr val="lt1"/>
                </a:solidFill>
                <a:latin typeface="Arial"/>
                <a:ea typeface="Arial"/>
                <a:cs typeface="Arial"/>
                <a:sym typeface="Arial"/>
              </a:endParaRPr>
            </a:p>
          </p:txBody>
        </p:sp>
        <p:sp>
          <p:nvSpPr>
            <p:cNvPr id="287" name="Google Shape;287;p30"/>
            <p:cNvSpPr/>
            <p:nvPr/>
          </p:nvSpPr>
          <p:spPr>
            <a:xfrm>
              <a:off x="5426575" y="1425623"/>
              <a:ext cx="1549800" cy="1900800"/>
            </a:xfrm>
            <a:prstGeom prst="roundRect">
              <a:avLst>
                <a:gd fmla="val 16667" name="adj"/>
              </a:avLst>
            </a:prstGeom>
            <a:solidFill>
              <a:srgbClr val="FF996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txBox="1"/>
            <p:nvPr/>
          </p:nvSpPr>
          <p:spPr>
            <a:xfrm>
              <a:off x="5502226" y="1501274"/>
              <a:ext cx="1398300" cy="1749600"/>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None/>
              </a:pPr>
              <a:r>
                <a:rPr lang="en-US" sz="1600">
                  <a:solidFill>
                    <a:schemeClr val="lt1"/>
                  </a:solidFill>
                  <a:latin typeface="Arial"/>
                  <a:ea typeface="Arial"/>
                  <a:cs typeface="Arial"/>
                  <a:sym typeface="Arial"/>
                </a:rPr>
                <a:t>E-Cigs</a:t>
              </a:r>
              <a:endParaRPr sz="1600">
                <a:solidFill>
                  <a:schemeClr val="lt1"/>
                </a:solidFill>
                <a:latin typeface="Arial"/>
                <a:ea typeface="Arial"/>
                <a:cs typeface="Arial"/>
                <a:sym typeface="Arial"/>
              </a:endParaRPr>
            </a:p>
          </p:txBody>
        </p:sp>
        <p:sp>
          <p:nvSpPr>
            <p:cNvPr id="289" name="Google Shape;289;p30"/>
            <p:cNvSpPr/>
            <p:nvPr/>
          </p:nvSpPr>
          <p:spPr>
            <a:xfrm>
              <a:off x="7234576" y="1425623"/>
              <a:ext cx="1549800" cy="1900800"/>
            </a:xfrm>
            <a:prstGeom prst="roundRect">
              <a:avLst>
                <a:gd fmla="val 16667" name="adj"/>
              </a:avLst>
            </a:prstGeom>
            <a:solidFill>
              <a:srgbClr val="00B050"/>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0"/>
            <p:cNvSpPr txBox="1"/>
            <p:nvPr/>
          </p:nvSpPr>
          <p:spPr>
            <a:xfrm>
              <a:off x="7310227" y="1501274"/>
              <a:ext cx="1398300" cy="174960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None/>
              </a:pPr>
              <a:r>
                <a:rPr b="1" i="1" lang="en-US" sz="1800">
                  <a:solidFill>
                    <a:schemeClr val="lt1"/>
                  </a:solidFill>
                  <a:latin typeface="Arial"/>
                  <a:ea typeface="Arial"/>
                  <a:cs typeface="Arial"/>
                  <a:sym typeface="Arial"/>
                </a:rPr>
                <a:t>Safest</a:t>
              </a:r>
              <a:endParaRPr/>
            </a:p>
            <a:p>
              <a:pPr indent="0" lvl="0" marL="0" marR="0" rtl="0" algn="ctr">
                <a:lnSpc>
                  <a:spcPct val="90000"/>
                </a:lnSpc>
                <a:spcBef>
                  <a:spcPts val="630"/>
                </a:spcBef>
                <a:spcAft>
                  <a:spcPts val="0"/>
                </a:spcAft>
                <a:buNone/>
              </a:pPr>
              <a:r>
                <a:t/>
              </a:r>
              <a:endParaRPr sz="1600">
                <a:solidFill>
                  <a:schemeClr val="lt1"/>
                </a:solidFill>
                <a:latin typeface="Arial"/>
                <a:ea typeface="Arial"/>
                <a:cs typeface="Arial"/>
                <a:sym typeface="Arial"/>
              </a:endParaRPr>
            </a:p>
            <a:p>
              <a:pPr indent="0" lvl="0" marL="0" marR="0" rtl="0" algn="ctr">
                <a:lnSpc>
                  <a:spcPct val="90000"/>
                </a:lnSpc>
                <a:spcBef>
                  <a:spcPts val="560"/>
                </a:spcBef>
                <a:spcAft>
                  <a:spcPts val="0"/>
                </a:spcAft>
                <a:buNone/>
              </a:pPr>
              <a:r>
                <a:rPr lang="en-US" sz="1600">
                  <a:solidFill>
                    <a:schemeClr val="lt1"/>
                  </a:solidFill>
                  <a:latin typeface="Arial"/>
                  <a:ea typeface="Arial"/>
                  <a:cs typeface="Arial"/>
                  <a:sym typeface="Arial"/>
                </a:rPr>
                <a:t>Clean Air</a:t>
              </a:r>
              <a:endParaRPr sz="1600">
                <a:solidFill>
                  <a:schemeClr val="lt1"/>
                </a:solidFill>
                <a:latin typeface="Arial"/>
                <a:ea typeface="Arial"/>
                <a:cs typeface="Arial"/>
                <a:sym typeface="Arial"/>
              </a:endParaRPr>
            </a:p>
          </p:txBody>
        </p:sp>
      </p:grpSp>
      <p:sp>
        <p:nvSpPr>
          <p:cNvPr id="291" name="Google Shape;291;p30"/>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600">
                <a:solidFill>
                  <a:srgbClr val="FFFFFF"/>
                </a:solidFill>
                <a:latin typeface="Arial Narrow"/>
                <a:ea typeface="Arial Narrow"/>
                <a:cs typeface="Arial Narrow"/>
                <a:sym typeface="Arial Narrow"/>
              </a:rPr>
              <a:t>FROM BAD TO WORSE</a:t>
            </a:r>
            <a:endParaRPr b="1" sz="3600">
              <a:solidFill>
                <a:srgbClr val="FFFFFF"/>
              </a:solidFill>
            </a:endParaRPr>
          </a:p>
        </p:txBody>
      </p:sp>
      <p:sp>
        <p:nvSpPr>
          <p:cNvPr id="292" name="Google Shape;292;p30"/>
          <p:cNvSpPr txBox="1"/>
          <p:nvPr/>
        </p:nvSpPr>
        <p:spPr>
          <a:xfrm>
            <a:off x="348075" y="1283400"/>
            <a:ext cx="8611800" cy="779100"/>
          </a:xfrm>
          <a:prstGeom prst="rect">
            <a:avLst/>
          </a:prstGeom>
          <a:noFill/>
          <a:ln>
            <a:noFill/>
          </a:ln>
        </p:spPr>
        <p:txBody>
          <a:bodyPr anchorCtr="0" anchor="t" bIns="45700" lIns="91425" spcFirstLastPara="1" rIns="91425" wrap="square" tIns="45700">
            <a:noAutofit/>
          </a:bodyPr>
          <a:lstStyle/>
          <a:p>
            <a:pPr indent="0" lvl="2" marL="0" rtl="0" algn="l">
              <a:spcBef>
                <a:spcPts val="500"/>
              </a:spcBef>
              <a:spcAft>
                <a:spcPts val="0"/>
              </a:spcAft>
              <a:buNone/>
            </a:pPr>
            <a:r>
              <a:rPr b="1" lang="en-US" sz="2800">
                <a:solidFill>
                  <a:srgbClr val="065DA3"/>
                </a:solidFill>
              </a:rPr>
              <a:t>All forms of tobacco are </a:t>
            </a:r>
            <a:r>
              <a:rPr b="1" lang="en-US" sz="2800" u="sng">
                <a:solidFill>
                  <a:srgbClr val="D71921"/>
                </a:solidFill>
              </a:rPr>
              <a:t>HARMFUL.</a:t>
            </a:r>
            <a:endParaRPr sz="2000" u="sng">
              <a:solidFill>
                <a:srgbClr val="D7192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1"/>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 NOT HARMLESS...</a:t>
            </a:r>
            <a:endParaRPr i="1"/>
          </a:p>
        </p:txBody>
      </p:sp>
      <p:pic>
        <p:nvPicPr>
          <p:cNvPr id="299" name="Google Shape;299;p31"/>
          <p:cNvPicPr preferRelativeResize="0"/>
          <p:nvPr/>
        </p:nvPicPr>
        <p:blipFill>
          <a:blip r:embed="rId3">
            <a:alphaModFix/>
          </a:blip>
          <a:stretch>
            <a:fillRect/>
          </a:stretch>
        </p:blipFill>
        <p:spPr>
          <a:xfrm>
            <a:off x="718400" y="1152725"/>
            <a:ext cx="7938001" cy="3386500"/>
          </a:xfrm>
          <a:prstGeom prst="rect">
            <a:avLst/>
          </a:prstGeom>
          <a:noFill/>
          <a:ln>
            <a:noFill/>
          </a:ln>
        </p:spPr>
      </p:pic>
      <p:pic>
        <p:nvPicPr>
          <p:cNvPr id="300" name="Google Shape;300;p31"/>
          <p:cNvPicPr preferRelativeResize="0"/>
          <p:nvPr/>
        </p:nvPicPr>
        <p:blipFill>
          <a:blip r:embed="rId4">
            <a:alphaModFix/>
          </a:blip>
          <a:stretch>
            <a:fillRect/>
          </a:stretch>
        </p:blipFill>
        <p:spPr>
          <a:xfrm>
            <a:off x="2704103" y="4465048"/>
            <a:ext cx="2750124" cy="15758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32"/>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a:t>
            </a:r>
            <a:r>
              <a:rPr lang="en-US"/>
              <a:t>NICOTINE </a:t>
            </a:r>
            <a:r>
              <a:rPr lang="en-US"/>
              <a:t>PATHWAY </a:t>
            </a:r>
            <a:endParaRPr sz="2800" strike="sngStrike"/>
          </a:p>
        </p:txBody>
      </p:sp>
      <p:pic>
        <p:nvPicPr>
          <p:cNvPr id="307" name="Google Shape;307;p32"/>
          <p:cNvPicPr preferRelativeResize="0"/>
          <p:nvPr/>
        </p:nvPicPr>
        <p:blipFill rotWithShape="1">
          <a:blip r:embed="rId3">
            <a:alphaModFix/>
          </a:blip>
          <a:srcRect b="0" l="0" r="0" t="0"/>
          <a:stretch/>
        </p:blipFill>
        <p:spPr>
          <a:xfrm>
            <a:off x="2730773" y="1997421"/>
            <a:ext cx="3682449" cy="3544746"/>
          </a:xfrm>
          <a:prstGeom prst="rect">
            <a:avLst/>
          </a:prstGeom>
          <a:noFill/>
          <a:ln>
            <a:noFill/>
          </a:ln>
        </p:spPr>
      </p:pic>
      <p:sp>
        <p:nvSpPr>
          <p:cNvPr id="308" name="Google Shape;308;p32"/>
          <p:cNvSpPr txBox="1"/>
          <p:nvPr/>
        </p:nvSpPr>
        <p:spPr>
          <a:xfrm>
            <a:off x="2175598" y="1372925"/>
            <a:ext cx="47928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500">
                <a:solidFill>
                  <a:srgbClr val="005DA3"/>
                </a:solidFill>
              </a:rPr>
              <a:t>Nicotine is </a:t>
            </a:r>
            <a:r>
              <a:rPr b="1" lang="en-US" sz="2500">
                <a:solidFill>
                  <a:srgbClr val="D71921"/>
                </a:solidFill>
              </a:rPr>
              <a:t>addictive</a:t>
            </a:r>
            <a:r>
              <a:rPr b="1" lang="en-US" sz="2500">
                <a:solidFill>
                  <a:srgbClr val="005DA3"/>
                </a:solidFill>
              </a:rPr>
              <a:t>.</a:t>
            </a:r>
            <a:endParaRPr b="1" sz="2500">
              <a:solidFill>
                <a:srgbClr val="005DA3"/>
              </a:solidFill>
            </a:endParaRPr>
          </a:p>
        </p:txBody>
      </p:sp>
      <p:sp>
        <p:nvSpPr>
          <p:cNvPr id="309" name="Google Shape;309;p32"/>
          <p:cNvSpPr txBox="1"/>
          <p:nvPr/>
        </p:nvSpPr>
        <p:spPr>
          <a:xfrm>
            <a:off x="5692925" y="2044523"/>
            <a:ext cx="3030000" cy="1017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Nicotine hacks your brain by pretending to be natural brain chemicals.</a:t>
            </a:r>
            <a:endParaRPr b="1" sz="1800">
              <a:solidFill>
                <a:srgbClr val="005DA3"/>
              </a:solidFill>
            </a:endParaRPr>
          </a:p>
          <a:p>
            <a:pPr indent="0" lvl="0" marL="0" marR="0" rtl="0" algn="ctr">
              <a:spcBef>
                <a:spcPts val="0"/>
              </a:spcBef>
              <a:spcAft>
                <a:spcPts val="0"/>
              </a:spcAft>
              <a:buNone/>
            </a:pPr>
            <a:r>
              <a:t/>
            </a:r>
            <a:endParaRPr b="1" sz="1800">
              <a:solidFill>
                <a:srgbClr val="005DA3"/>
              </a:solidFill>
            </a:endParaRPr>
          </a:p>
        </p:txBody>
      </p:sp>
      <p:sp>
        <p:nvSpPr>
          <p:cNvPr id="310" name="Google Shape;310;p32"/>
          <p:cNvSpPr txBox="1"/>
          <p:nvPr/>
        </p:nvSpPr>
        <p:spPr>
          <a:xfrm>
            <a:off x="156850" y="2149825"/>
            <a:ext cx="3301200" cy="1323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Nicotine activates the dopamine reward system and make you “feel good</a:t>
            </a:r>
            <a:r>
              <a:rPr lang="en-US" sz="1800">
                <a:solidFill>
                  <a:srgbClr val="38761D"/>
                </a:solidFill>
                <a:latin typeface="Arial"/>
                <a:ea typeface="Arial"/>
                <a:cs typeface="Arial"/>
                <a:sym typeface="Arial"/>
              </a:rPr>
              <a:t>”.</a:t>
            </a:r>
            <a:endParaRPr sz="1800">
              <a:solidFill>
                <a:srgbClr val="38761D"/>
              </a:solidFill>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32"/>
          <p:cNvSpPr txBox="1"/>
          <p:nvPr/>
        </p:nvSpPr>
        <p:spPr>
          <a:xfrm>
            <a:off x="5961600" y="3473124"/>
            <a:ext cx="3030000" cy="984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800">
                <a:solidFill>
                  <a:srgbClr val="005DA3"/>
                </a:solidFill>
              </a:rPr>
              <a:t>When nicotine wears off, you become anxious, moody, and nervous.</a:t>
            </a:r>
            <a:endParaRPr b="1" sz="1800">
              <a:solidFill>
                <a:srgbClr val="005DA3"/>
              </a:solidFill>
            </a:endParaRPr>
          </a:p>
          <a:p>
            <a:pPr indent="0" lvl="0" marL="0" marR="0" rtl="0" algn="ctr">
              <a:spcBef>
                <a:spcPts val="0"/>
              </a:spcBef>
              <a:spcAft>
                <a:spcPts val="0"/>
              </a:spcAft>
              <a:buNone/>
            </a:pPr>
            <a:r>
              <a:t/>
            </a:r>
            <a:endParaRPr b="1" sz="1800">
              <a:solidFill>
                <a:srgbClr val="005DA3"/>
              </a:solidFill>
            </a:endParaRPr>
          </a:p>
        </p:txBody>
      </p:sp>
      <p:sp>
        <p:nvSpPr>
          <p:cNvPr id="312" name="Google Shape;312;p32"/>
          <p:cNvSpPr txBox="1"/>
          <p:nvPr/>
        </p:nvSpPr>
        <p:spPr>
          <a:xfrm>
            <a:off x="113025" y="3849825"/>
            <a:ext cx="26178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US" sz="1800">
                <a:solidFill>
                  <a:srgbClr val="005DA3"/>
                </a:solidFill>
              </a:rPr>
              <a:t>Nicotine addiction causes varying mood disorders.</a:t>
            </a:r>
            <a:endParaRPr b="1" sz="1800">
              <a:solidFill>
                <a:srgbClr val="005DA3"/>
              </a:solidFill>
            </a:endParaRPr>
          </a:p>
        </p:txBody>
      </p:sp>
      <p:sp>
        <p:nvSpPr>
          <p:cNvPr id="313" name="Google Shape;313;p32"/>
          <p:cNvSpPr txBox="1"/>
          <p:nvPr/>
        </p:nvSpPr>
        <p:spPr>
          <a:xfrm>
            <a:off x="490504" y="5626515"/>
            <a:ext cx="81630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5DA3"/>
                </a:solidFill>
              </a:rPr>
              <a:t>Once addicted to nicotine, other drugs can use the nicotine reward pathway, making it easier to become dependent on other drugs. </a:t>
            </a:r>
            <a:endParaRPr b="1" sz="1800">
              <a:solidFill>
                <a:srgbClr val="005DA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descr="data:image/png;base64,iVBORw0KGgoAAAANSUhEUgAAA1MAAAKzCAYAAAD7i1eqAAAgAElEQVR4Xu3XoREAAAjEMNh/aWagOvg3OUx3HAECBAgQIECAAAECBAi8Bfa9MCBAgAABAgQIECBAgACBEVOe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o7C7TkAAA3TSURBVA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QEwFNBMCBAgQIECAAAECBAiIKT9AgAABAgQIECBAgACBICCmApoJAQIECBAgQIAAAQIExJQfIECAAAECBAgQIECAQBAQUwHNhAABAgQIECBAgAABAmLKDxAgQIAAAQIECBAgQCAIiKmAZkKAAAECBAgQIECAAAEx5QcIECBAgAABAgQIECAQBMRUQDMhQIAAAQIECBAgQICAmPIDBAgQIECAAAECBAgQCAJiKqCZECBAgAABAgQIECBAQEz5AQIECBAgQIAAAQIECAQBMRXQTAgQIECAAAECBAgQICCm/AABAgQIECBAgAABAgSCgJgKaCYECBAgQIAAAQIECBAQU36AAAECBAgQIECAAAECQUBMBTQTAgQIECBAgAABAgQIiCk/QIAAAQIECBAgQIAAgSAgpgKaCQECBAgQIECAAAECBMSUHyBAgAABAgQIECBAgEAQEFMBzYQAAQIECBAgQIAAAQJiyg8QIECAAAECBAgQIEAgCIipgGZCgAABAgQIECBAgAABMeUHCBAgQIAAAQIECBAgEATEVEAzIUCAAAECBAgQIECAgJjyAwQIECBAgAABAgQIEAgCYiqgmRAgQIAAAQIECBAgQEBM+QECBAgQIECAAAECBAgEATEV0EwIECBAgAABAgQIECAgpvwAAQIECBAgQIAAAQIEgoCYCmgmBAgQIECAAAECBAgQEFN+gAABAgQIECBAgAABAkFATAU0EwIECBAgQIAAAQIECIgpP0CAAAECBAgQIECAAIEgIKYCmgkBAgQIECBAgAABAgTElB8gQIAAAQIECBAgQIBAEBBTAc2EAAECBAgQIECAAAECYsoPECBAgAABAgQIECBAIAiIqYBmQoAAAQIECBAgQIAAATHlBwgQIECAAAECBAgQIBAExFRAMyFAgAABAgQIECBAgICY8gMECBAgQIAAAQIECBAIAmIqoJkQIECAAAECBAgQIEBATPkBAgQIECBAgAABAgQIBAExFdBMCBAgQIAAAQIECBAgIKb8AAECBAgQIECAAAECBIKAmApoJgQIECBAgAABAgQIEBBTfoAAAQIECBAgQIAAAQJB4AC/gQK02MeDhgAAAABJRU5ErkJggg==" id="319" name="Google Shape;319;p33"/>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33"/>
          <p:cNvSpPr txBox="1"/>
          <p:nvPr/>
        </p:nvSpPr>
        <p:spPr>
          <a:xfrm>
            <a:off x="181300" y="118250"/>
            <a:ext cx="6936900" cy="907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500">
                <a:solidFill>
                  <a:srgbClr val="FFFFFF"/>
                </a:solidFill>
                <a:latin typeface="Arial Narrow"/>
                <a:ea typeface="Arial Narrow"/>
                <a:cs typeface="Arial Narrow"/>
                <a:sym typeface="Arial Narrow"/>
              </a:rPr>
              <a:t>EFFECTS OF NICOTINE ON THE BODY</a:t>
            </a:r>
            <a:endParaRPr b="1" sz="3500">
              <a:solidFill>
                <a:srgbClr val="FFFFFF"/>
              </a:solidFill>
            </a:endParaRPr>
          </a:p>
        </p:txBody>
      </p:sp>
      <p:pic>
        <p:nvPicPr>
          <p:cNvPr id="321" name="Google Shape;321;p33"/>
          <p:cNvPicPr preferRelativeResize="0"/>
          <p:nvPr/>
        </p:nvPicPr>
        <p:blipFill>
          <a:blip r:embed="rId3">
            <a:alphaModFix/>
          </a:blip>
          <a:stretch>
            <a:fillRect/>
          </a:stretch>
        </p:blipFill>
        <p:spPr>
          <a:xfrm>
            <a:off x="5689450" y="1425125"/>
            <a:ext cx="3085000" cy="4534899"/>
          </a:xfrm>
          <a:prstGeom prst="rect">
            <a:avLst/>
          </a:prstGeom>
          <a:noFill/>
          <a:ln>
            <a:noFill/>
          </a:ln>
        </p:spPr>
      </p:pic>
      <p:pic>
        <p:nvPicPr>
          <p:cNvPr id="322" name="Google Shape;322;p33"/>
          <p:cNvPicPr preferRelativeResize="0"/>
          <p:nvPr/>
        </p:nvPicPr>
        <p:blipFill>
          <a:blip r:embed="rId4">
            <a:alphaModFix/>
          </a:blip>
          <a:stretch>
            <a:fillRect/>
          </a:stretch>
        </p:blipFill>
        <p:spPr>
          <a:xfrm>
            <a:off x="428300" y="1425125"/>
            <a:ext cx="4664100" cy="4664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34"/>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NICOTINE IS BAD FOR BABIES</a:t>
            </a:r>
            <a:endParaRPr/>
          </a:p>
        </p:txBody>
      </p:sp>
      <p:pic>
        <p:nvPicPr>
          <p:cNvPr id="329" name="Google Shape;329;p34"/>
          <p:cNvPicPr preferRelativeResize="0"/>
          <p:nvPr/>
        </p:nvPicPr>
        <p:blipFill>
          <a:blip r:embed="rId3">
            <a:alphaModFix/>
          </a:blip>
          <a:stretch>
            <a:fillRect/>
          </a:stretch>
        </p:blipFill>
        <p:spPr>
          <a:xfrm>
            <a:off x="1518600" y="1187325"/>
            <a:ext cx="6508000" cy="519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pic>
        <p:nvPicPr>
          <p:cNvPr id="335" name="Google Shape;335;p35"/>
          <p:cNvPicPr preferRelativeResize="0"/>
          <p:nvPr/>
        </p:nvPicPr>
        <p:blipFill>
          <a:blip r:embed="rId3">
            <a:alphaModFix/>
          </a:blip>
          <a:stretch>
            <a:fillRect/>
          </a:stretch>
        </p:blipFill>
        <p:spPr>
          <a:xfrm>
            <a:off x="546888" y="1304475"/>
            <a:ext cx="8050224" cy="5064925"/>
          </a:xfrm>
          <a:prstGeom prst="rect">
            <a:avLst/>
          </a:prstGeom>
          <a:noFill/>
          <a:ln>
            <a:noFill/>
          </a:ln>
        </p:spPr>
      </p:pic>
      <p:cxnSp>
        <p:nvCxnSpPr>
          <p:cNvPr id="336" name="Google Shape;336;p35"/>
          <p:cNvCxnSpPr/>
          <p:nvPr/>
        </p:nvCxnSpPr>
        <p:spPr>
          <a:xfrm>
            <a:off x="886140" y="4502222"/>
            <a:ext cx="7606800" cy="9300"/>
          </a:xfrm>
          <a:prstGeom prst="straightConnector1">
            <a:avLst/>
          </a:prstGeom>
          <a:noFill/>
          <a:ln cap="flat" cmpd="sng" w="31750">
            <a:solidFill>
              <a:schemeClr val="accent1"/>
            </a:solidFill>
            <a:prstDash val="solid"/>
            <a:miter lim="800000"/>
            <a:headEnd len="sm" w="sm" type="none"/>
            <a:tailEnd len="sm" w="sm" type="none"/>
          </a:ln>
        </p:spPr>
      </p:cxnSp>
      <p:sp>
        <p:nvSpPr>
          <p:cNvPr id="337" name="Google Shape;337;p35"/>
          <p:cNvSpPr txBox="1"/>
          <p:nvPr/>
        </p:nvSpPr>
        <p:spPr>
          <a:xfrm>
            <a:off x="5670171" y="1808525"/>
            <a:ext cx="11745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500">
                <a:solidFill>
                  <a:srgbClr val="D71921"/>
                </a:solidFill>
              </a:rPr>
              <a:t>JUUL</a:t>
            </a:r>
            <a:endParaRPr b="1" sz="2500">
              <a:solidFill>
                <a:srgbClr val="D71921"/>
              </a:solidFill>
            </a:endParaRPr>
          </a:p>
        </p:txBody>
      </p:sp>
      <p:sp>
        <p:nvSpPr>
          <p:cNvPr id="338" name="Google Shape;338;p35"/>
          <p:cNvSpPr/>
          <p:nvPr/>
        </p:nvSpPr>
        <p:spPr>
          <a:xfrm>
            <a:off x="5608525" y="2329900"/>
            <a:ext cx="1297800" cy="3000000"/>
          </a:xfrm>
          <a:prstGeom prst="rect">
            <a:avLst/>
          </a:prstGeom>
          <a:noFill/>
          <a:ln cap="flat" cmpd="sng" w="19050">
            <a:solidFill>
              <a:srgbClr val="D7192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5"/>
          <p:cNvSpPr txBox="1"/>
          <p:nvPr>
            <p:ph type="title"/>
          </p:nvPr>
        </p:nvSpPr>
        <p:spPr>
          <a:xfrm>
            <a:off x="348075" y="212632"/>
            <a:ext cx="7072500" cy="783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Arial Narrow"/>
              <a:buNone/>
            </a:pPr>
            <a:r>
              <a:rPr lang="en-US"/>
              <a:t>HOW MUCH IS TOO MUCH?</a:t>
            </a:r>
            <a:endParaRPr/>
          </a:p>
        </p:txBody>
      </p:sp>
      <p:sp>
        <p:nvSpPr>
          <p:cNvPr id="340" name="Google Shape;340;p3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